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3" r:id="rId1"/>
  </p:sldMasterIdLst>
  <p:notesMasterIdLst>
    <p:notesMasterId r:id="rId42"/>
  </p:notesMasterIdLst>
  <p:sldIdLst>
    <p:sldId id="256" r:id="rId2"/>
    <p:sldId id="257" r:id="rId3"/>
    <p:sldId id="330" r:id="rId4"/>
    <p:sldId id="308" r:id="rId5"/>
    <p:sldId id="309" r:id="rId6"/>
    <p:sldId id="264" r:id="rId7"/>
    <p:sldId id="310" r:id="rId8"/>
    <p:sldId id="311" r:id="rId9"/>
    <p:sldId id="287" r:id="rId10"/>
    <p:sldId id="331" r:id="rId11"/>
    <p:sldId id="312" r:id="rId12"/>
    <p:sldId id="273" r:id="rId13"/>
    <p:sldId id="276" r:id="rId14"/>
    <p:sldId id="269" r:id="rId15"/>
    <p:sldId id="270" r:id="rId16"/>
    <p:sldId id="268" r:id="rId17"/>
    <p:sldId id="277" r:id="rId18"/>
    <p:sldId id="321" r:id="rId19"/>
    <p:sldId id="318" r:id="rId20"/>
    <p:sldId id="320" r:id="rId21"/>
    <p:sldId id="301" r:id="rId22"/>
    <p:sldId id="300" r:id="rId23"/>
    <p:sldId id="289" r:id="rId24"/>
    <p:sldId id="303" r:id="rId25"/>
    <p:sldId id="302" r:id="rId26"/>
    <p:sldId id="294" r:id="rId27"/>
    <p:sldId id="292" r:id="rId28"/>
    <p:sldId id="293" r:id="rId29"/>
    <p:sldId id="279" r:id="rId30"/>
    <p:sldId id="333" r:id="rId31"/>
    <p:sldId id="316" r:id="rId32"/>
    <p:sldId id="317" r:id="rId33"/>
    <p:sldId id="332" r:id="rId34"/>
    <p:sldId id="295" r:id="rId35"/>
    <p:sldId id="296" r:id="rId36"/>
    <p:sldId id="307" r:id="rId37"/>
    <p:sldId id="305" r:id="rId38"/>
    <p:sldId id="306" r:id="rId39"/>
    <p:sldId id="281" r:id="rId40"/>
    <p:sldId id="262" r:id="rId41"/>
  </p:sldIdLst>
  <p:sldSz cx="9144000" cy="6858000" type="screen4x3"/>
  <p:notesSz cx="6994525" cy="9280525"/>
  <p:embeddedFontLst>
    <p:embeddedFont>
      <p:font typeface="Calibri" pitchFamily="34" charset="0"/>
      <p:regular r:id="rId43"/>
      <p:bold r:id="rId44"/>
      <p:italic r:id="rId45"/>
      <p:boldItalic r:id="rId46"/>
    </p:embeddedFont>
    <p:embeddedFont>
      <p:font typeface="ＭＳ Ｐゴシック" charset="-128"/>
      <p:regular r:id="rId47"/>
    </p:embeddedFont>
    <p:embeddedFont>
      <p:font typeface="Myriad Web Pro" charset="0"/>
      <p:regular r:id="rId48"/>
      <p:bold r:id="rId49"/>
      <p:italic r:id="rId50"/>
    </p:embeddedFont>
    <p:embeddedFont>
      <p:font typeface="Georgia" pitchFamily="18"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020"/>
    </p:cViewPr>
  </p:sorterViewPr>
  <p:notesViewPr>
    <p:cSldViewPr>
      <p:cViewPr varScale="1">
        <p:scale>
          <a:sx n="82" d="100"/>
          <a:sy n="82" d="100"/>
        </p:scale>
        <p:origin x="-1896" y="-102"/>
      </p:cViewPr>
      <p:guideLst>
        <p:guide orient="horz" pos="2923"/>
        <p:guide pos="220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0"/>
    <c:plotArea>
      <c:layout>
        <c:manualLayout>
          <c:layoutTarget val="inner"/>
          <c:xMode val="edge"/>
          <c:yMode val="edge"/>
          <c:x val="0.21786241393738826"/>
          <c:y val="8.4291187739463605E-2"/>
          <c:w val="0.73137681159420298"/>
          <c:h val="0.67049808429118973"/>
        </c:manualLayout>
      </c:layout>
      <c:scatterChart>
        <c:scatterStyle val="lineMarker"/>
        <c:varyColors val="0"/>
        <c:ser>
          <c:idx val="0"/>
          <c:order val="0"/>
          <c:spPr>
            <a:ln w="47625">
              <a:noFill/>
            </a:ln>
          </c:spPr>
          <c:trendline>
            <c:trendlineType val="linear"/>
            <c:dispRSqr val="0"/>
            <c:dispEq val="0"/>
          </c:trendline>
          <c:xVal>
            <c:numRef>
              <c:f>Sheet1!$P$2:$P$61</c:f>
              <c:numCache>
                <c:formatCode>General</c:formatCode>
                <c:ptCount val="60"/>
                <c:pt idx="0">
                  <c:v>34.950099999999999</c:v>
                </c:pt>
                <c:pt idx="1">
                  <c:v>46.477600000000002</c:v>
                </c:pt>
                <c:pt idx="2">
                  <c:v>8.5343999999999998</c:v>
                </c:pt>
                <c:pt idx="3">
                  <c:v>14.926400000000006</c:v>
                </c:pt>
                <c:pt idx="4">
                  <c:v>18.832599999999989</c:v>
                </c:pt>
                <c:pt idx="5">
                  <c:v>24.221499999999974</c:v>
                </c:pt>
                <c:pt idx="6">
                  <c:v>10.0281</c:v>
                </c:pt>
                <c:pt idx="7">
                  <c:v>17.202499999999972</c:v>
                </c:pt>
                <c:pt idx="8">
                  <c:v>33.9529</c:v>
                </c:pt>
                <c:pt idx="9">
                  <c:v>57.512600000000006</c:v>
                </c:pt>
                <c:pt idx="10">
                  <c:v>36.595400000000012</c:v>
                </c:pt>
                <c:pt idx="11">
                  <c:v>55.427</c:v>
                </c:pt>
                <c:pt idx="12">
                  <c:v>52.207500000000003</c:v>
                </c:pt>
                <c:pt idx="13">
                  <c:v>2.6267999999999998</c:v>
                </c:pt>
                <c:pt idx="14">
                  <c:v>63.201300000000003</c:v>
                </c:pt>
                <c:pt idx="15">
                  <c:v>47.042200000000001</c:v>
                </c:pt>
                <c:pt idx="16">
                  <c:v>39.145900000000012</c:v>
                </c:pt>
                <c:pt idx="17">
                  <c:v>12.2913</c:v>
                </c:pt>
                <c:pt idx="18">
                  <c:v>17.481399999999972</c:v>
                </c:pt>
                <c:pt idx="19">
                  <c:v>13.6381</c:v>
                </c:pt>
                <c:pt idx="20">
                  <c:v>2.2597999999999998</c:v>
                </c:pt>
                <c:pt idx="21">
                  <c:v>11.222200000000001</c:v>
                </c:pt>
                <c:pt idx="22">
                  <c:v>18.2117</c:v>
                </c:pt>
                <c:pt idx="24">
                  <c:v>63.157400450788835</c:v>
                </c:pt>
                <c:pt idx="25">
                  <c:v>33.564381896390458</c:v>
                </c:pt>
                <c:pt idx="26">
                  <c:v>32.248646353116044</c:v>
                </c:pt>
                <c:pt idx="27">
                  <c:v>25.097179130558825</c:v>
                </c:pt>
                <c:pt idx="28">
                  <c:v>9.1416474210931362</c:v>
                </c:pt>
                <c:pt idx="29">
                  <c:v>18.036969451203031</c:v>
                </c:pt>
                <c:pt idx="30">
                  <c:v>38.066927553682412</c:v>
                </c:pt>
                <c:pt idx="31">
                  <c:v>41</c:v>
                </c:pt>
                <c:pt idx="32">
                  <c:v>14.048266887495551</c:v>
                </c:pt>
                <c:pt idx="33">
                  <c:v>49.636941229861584</c:v>
                </c:pt>
                <c:pt idx="34">
                  <c:v>52.868642984922062</c:v>
                </c:pt>
                <c:pt idx="35">
                  <c:v>53.32024860974807</c:v>
                </c:pt>
                <c:pt idx="36">
                  <c:v>38.542348832132788</c:v>
                </c:pt>
                <c:pt idx="37">
                  <c:v>41.547897790898894</c:v>
                </c:pt>
                <c:pt idx="38">
                  <c:v>18.100306866129625</c:v>
                </c:pt>
                <c:pt idx="39">
                  <c:v>33.557519135524537</c:v>
                </c:pt>
                <c:pt idx="40">
                  <c:v>22.429630534848648</c:v>
                </c:pt>
                <c:pt idx="41">
                  <c:v>27.895480225988699</c:v>
                </c:pt>
                <c:pt idx="42">
                  <c:v>1.0922330097087396</c:v>
                </c:pt>
                <c:pt idx="43">
                  <c:v>39.966132828195946</c:v>
                </c:pt>
                <c:pt idx="44">
                  <c:v>18.621311319859601</c:v>
                </c:pt>
                <c:pt idx="45">
                  <c:v>17.926816408309602</c:v>
                </c:pt>
                <c:pt idx="46">
                  <c:v>69.412568306010911</c:v>
                </c:pt>
                <c:pt idx="47">
                  <c:v>60.08230452674897</c:v>
                </c:pt>
                <c:pt idx="48">
                  <c:v>13.02483358934972</c:v>
                </c:pt>
                <c:pt idx="49">
                  <c:v>81.071354418990879</c:v>
                </c:pt>
                <c:pt idx="50">
                  <c:v>53.681170108161261</c:v>
                </c:pt>
                <c:pt idx="51">
                  <c:v>40.174645055911483</c:v>
                </c:pt>
                <c:pt idx="52">
                  <c:v>66.381638163816348</c:v>
                </c:pt>
                <c:pt idx="53">
                  <c:v>29.428953080647837</c:v>
                </c:pt>
                <c:pt idx="54">
                  <c:v>27.240060275878037</c:v>
                </c:pt>
                <c:pt idx="55">
                  <c:v>25.922646252285144</c:v>
                </c:pt>
                <c:pt idx="56">
                  <c:v>25.145790453788102</c:v>
                </c:pt>
                <c:pt idx="57">
                  <c:v>10.969654377049793</c:v>
                </c:pt>
                <c:pt idx="58">
                  <c:v>24.919227332095947</c:v>
                </c:pt>
                <c:pt idx="59">
                  <c:v>23.250621310966114</c:v>
                </c:pt>
              </c:numCache>
            </c:numRef>
          </c:xVal>
          <c:yVal>
            <c:numRef>
              <c:f>Sheet1!$H$2:$H$61</c:f>
              <c:numCache>
                <c:formatCode>General</c:formatCode>
                <c:ptCount val="60"/>
                <c:pt idx="0">
                  <c:v>53</c:v>
                </c:pt>
                <c:pt idx="1">
                  <c:v>45</c:v>
                </c:pt>
                <c:pt idx="2">
                  <c:v>27</c:v>
                </c:pt>
                <c:pt idx="4">
                  <c:v>23</c:v>
                </c:pt>
                <c:pt idx="5">
                  <c:v>46</c:v>
                </c:pt>
                <c:pt idx="6">
                  <c:v>0</c:v>
                </c:pt>
                <c:pt idx="7">
                  <c:v>30</c:v>
                </c:pt>
                <c:pt idx="8">
                  <c:v>48</c:v>
                </c:pt>
                <c:pt idx="9">
                  <c:v>37</c:v>
                </c:pt>
                <c:pt idx="10">
                  <c:v>43</c:v>
                </c:pt>
                <c:pt idx="11">
                  <c:v>25</c:v>
                </c:pt>
                <c:pt idx="13">
                  <c:v>18</c:v>
                </c:pt>
                <c:pt idx="14">
                  <c:v>38</c:v>
                </c:pt>
                <c:pt idx="15">
                  <c:v>18</c:v>
                </c:pt>
                <c:pt idx="16">
                  <c:v>31</c:v>
                </c:pt>
                <c:pt idx="17">
                  <c:v>41</c:v>
                </c:pt>
                <c:pt idx="18">
                  <c:v>14</c:v>
                </c:pt>
                <c:pt idx="19">
                  <c:v>32</c:v>
                </c:pt>
                <c:pt idx="20">
                  <c:v>27</c:v>
                </c:pt>
                <c:pt idx="21">
                  <c:v>23</c:v>
                </c:pt>
                <c:pt idx="22">
                  <c:v>31</c:v>
                </c:pt>
                <c:pt idx="24">
                  <c:v>44</c:v>
                </c:pt>
                <c:pt idx="25">
                  <c:v>27</c:v>
                </c:pt>
                <c:pt idx="26">
                  <c:v>38</c:v>
                </c:pt>
                <c:pt idx="27">
                  <c:v>53</c:v>
                </c:pt>
                <c:pt idx="29">
                  <c:v>26</c:v>
                </c:pt>
                <c:pt idx="30">
                  <c:v>36</c:v>
                </c:pt>
                <c:pt idx="31">
                  <c:v>19</c:v>
                </c:pt>
                <c:pt idx="33">
                  <c:v>27</c:v>
                </c:pt>
                <c:pt idx="34">
                  <c:v>47</c:v>
                </c:pt>
                <c:pt idx="35">
                  <c:v>69</c:v>
                </c:pt>
                <c:pt idx="36">
                  <c:v>37</c:v>
                </c:pt>
                <c:pt idx="37">
                  <c:v>26</c:v>
                </c:pt>
                <c:pt idx="38">
                  <c:v>35</c:v>
                </c:pt>
                <c:pt idx="39">
                  <c:v>39</c:v>
                </c:pt>
                <c:pt idx="40">
                  <c:v>21</c:v>
                </c:pt>
                <c:pt idx="41">
                  <c:v>50</c:v>
                </c:pt>
                <c:pt idx="42">
                  <c:v>14</c:v>
                </c:pt>
                <c:pt idx="43">
                  <c:v>40</c:v>
                </c:pt>
                <c:pt idx="44">
                  <c:v>23</c:v>
                </c:pt>
                <c:pt idx="46">
                  <c:v>31</c:v>
                </c:pt>
                <c:pt idx="47">
                  <c:v>26</c:v>
                </c:pt>
                <c:pt idx="49">
                  <c:v>51</c:v>
                </c:pt>
                <c:pt idx="50">
                  <c:v>56</c:v>
                </c:pt>
                <c:pt idx="51">
                  <c:v>29</c:v>
                </c:pt>
                <c:pt idx="52">
                  <c:v>28</c:v>
                </c:pt>
                <c:pt idx="53">
                  <c:v>25</c:v>
                </c:pt>
                <c:pt idx="55">
                  <c:v>25</c:v>
                </c:pt>
                <c:pt idx="57">
                  <c:v>38</c:v>
                </c:pt>
                <c:pt idx="59">
                  <c:v>24</c:v>
                </c:pt>
              </c:numCache>
            </c:numRef>
          </c:yVal>
          <c:smooth val="0"/>
        </c:ser>
        <c:dLbls>
          <c:showLegendKey val="0"/>
          <c:showVal val="0"/>
          <c:showCatName val="0"/>
          <c:showSerName val="0"/>
          <c:showPercent val="0"/>
          <c:showBubbleSize val="0"/>
        </c:dLbls>
        <c:axId val="92244992"/>
        <c:axId val="92247168"/>
      </c:scatterChart>
      <c:valAx>
        <c:axId val="92244992"/>
        <c:scaling>
          <c:orientation val="minMax"/>
        </c:scaling>
        <c:delete val="0"/>
        <c:axPos val="b"/>
        <c:title>
          <c:tx>
            <c:rich>
              <a:bodyPr/>
              <a:lstStyle/>
              <a:p>
                <a:pPr>
                  <a:defRPr/>
                </a:pPr>
                <a:r>
                  <a:rPr lang="en-US" dirty="0" err="1">
                    <a:solidFill>
                      <a:schemeClr val="tx2"/>
                    </a:solidFill>
                  </a:rPr>
                  <a:t>Carbapenem</a:t>
                </a:r>
                <a:r>
                  <a:rPr lang="en-US" dirty="0">
                    <a:solidFill>
                      <a:schemeClr val="tx2"/>
                    </a:solidFill>
                  </a:rPr>
                  <a:t> Use Rate</a:t>
                </a:r>
              </a:p>
            </c:rich>
          </c:tx>
          <c:layout>
            <c:manualLayout>
              <c:xMode val="edge"/>
              <c:yMode val="edge"/>
              <c:x val="0.40689873216158806"/>
              <c:y val="0.88545510820581386"/>
            </c:manualLayout>
          </c:layout>
          <c:overlay val="0"/>
        </c:title>
        <c:numFmt formatCode="General" sourceLinked="1"/>
        <c:majorTickMark val="out"/>
        <c:minorTickMark val="none"/>
        <c:tickLblPos val="nextTo"/>
        <c:txPr>
          <a:bodyPr rot="0" vert="horz"/>
          <a:lstStyle/>
          <a:p>
            <a:pPr>
              <a:defRPr/>
            </a:pPr>
            <a:endParaRPr lang="en-US"/>
          </a:p>
        </c:txPr>
        <c:crossAx val="92247168"/>
        <c:crosses val="autoZero"/>
        <c:crossBetween val="midCat"/>
      </c:valAx>
      <c:valAx>
        <c:axId val="92247168"/>
        <c:scaling>
          <c:orientation val="minMax"/>
        </c:scaling>
        <c:delete val="0"/>
        <c:axPos val="l"/>
        <c:title>
          <c:tx>
            <c:rich>
              <a:bodyPr/>
              <a:lstStyle/>
              <a:p>
                <a:pPr>
                  <a:defRPr/>
                </a:pPr>
                <a:r>
                  <a:rPr lang="en-US" dirty="0">
                    <a:solidFill>
                      <a:schemeClr val="tx2"/>
                    </a:solidFill>
                  </a:rPr>
                  <a:t>% </a:t>
                </a:r>
                <a:r>
                  <a:rPr lang="en-US" dirty="0" err="1">
                    <a:solidFill>
                      <a:schemeClr val="tx2"/>
                    </a:solidFill>
                  </a:rPr>
                  <a:t>Imipenem</a:t>
                </a:r>
                <a:r>
                  <a:rPr lang="en-US" dirty="0">
                    <a:solidFill>
                      <a:schemeClr val="tx2"/>
                    </a:solidFill>
                  </a:rPr>
                  <a:t>-resistant </a:t>
                </a:r>
              </a:p>
              <a:p>
                <a:pPr>
                  <a:defRPr/>
                </a:pPr>
                <a:r>
                  <a:rPr lang="en-US" dirty="0">
                    <a:solidFill>
                      <a:schemeClr val="tx2"/>
                    </a:solidFill>
                  </a:rPr>
                  <a:t>P. </a:t>
                </a:r>
                <a:r>
                  <a:rPr lang="en-US" dirty="0" err="1">
                    <a:solidFill>
                      <a:schemeClr val="tx2"/>
                    </a:solidFill>
                  </a:rPr>
                  <a:t>aeruginosa</a:t>
                </a:r>
                <a:endParaRPr lang="en-US" dirty="0">
                  <a:solidFill>
                    <a:schemeClr val="tx2"/>
                  </a:solidFill>
                </a:endParaRPr>
              </a:p>
            </c:rich>
          </c:tx>
          <c:layout>
            <c:manualLayout>
              <c:xMode val="edge"/>
              <c:yMode val="edge"/>
              <c:x val="1.0058147267888281E-2"/>
              <c:y val="0.17104021195463776"/>
            </c:manualLayout>
          </c:layout>
          <c:overlay val="0"/>
        </c:title>
        <c:numFmt formatCode="General" sourceLinked="1"/>
        <c:majorTickMark val="out"/>
        <c:minorTickMark val="none"/>
        <c:tickLblPos val="nextTo"/>
        <c:txPr>
          <a:bodyPr rot="0" vert="horz"/>
          <a:lstStyle/>
          <a:p>
            <a:pPr>
              <a:defRPr/>
            </a:pPr>
            <a:endParaRPr lang="en-US"/>
          </a:p>
        </c:txPr>
        <c:crossAx val="92244992"/>
        <c:crosses val="autoZero"/>
        <c:crossBetween val="midCat"/>
      </c:valAx>
    </c:plotArea>
    <c:plotVisOnly val="1"/>
    <c:dispBlanksAs val="gap"/>
    <c:showDLblsOverMax val="0"/>
  </c:chart>
  <c:txPr>
    <a:bodyPr/>
    <a:lstStyle/>
    <a:p>
      <a:pPr>
        <a:defRPr sz="1800">
          <a:latin typeface="Myriad Pro"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47"/>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5.510907003444334E-2"/>
          <c:y val="3.8369304556354906E-2"/>
          <c:w val="0.93340987370838246"/>
          <c:h val="0.82254196642686039"/>
        </c:manualLayout>
      </c:layout>
      <c:bar3DChart>
        <c:barDir val="col"/>
        <c:grouping val="clustered"/>
        <c:varyColors val="0"/>
        <c:ser>
          <c:idx val="0"/>
          <c:order val="0"/>
          <c:tx>
            <c:strRef>
              <c:f>Sheet1!$A$2</c:f>
              <c:strCache>
                <c:ptCount val="1"/>
                <c:pt idx="0">
                  <c:v>East</c:v>
                </c:pt>
              </c:strCache>
            </c:strRef>
          </c:tx>
          <c:spPr>
            <a:solidFill>
              <a:srgbClr val="FFC000"/>
            </a:solidFill>
            <a:ln w="10895">
              <a:solidFill>
                <a:schemeClr val="tx1"/>
              </a:solidFill>
              <a:prstDash val="solid"/>
            </a:ln>
            <a:scene3d>
              <a:camera prst="orthographicFront"/>
              <a:lightRig rig="threePt" dir="t"/>
            </a:scene3d>
            <a:sp3d>
              <a:bevelT prst="relaxedInset"/>
              <a:contourClr>
                <a:srgbClr val="000000"/>
              </a:contourClr>
            </a:sp3d>
          </c:spPr>
          <c:invertIfNegative val="0"/>
          <c:cat>
            <c:strRef>
              <c:f>Sheet1!$B$1:$F$1</c:f>
              <c:strCache>
                <c:ptCount val="5"/>
                <c:pt idx="0">
                  <c:v>1983-1987</c:v>
                </c:pt>
                <c:pt idx="1">
                  <c:v>1988-1992</c:v>
                </c:pt>
                <c:pt idx="2">
                  <c:v>1993-1997</c:v>
                </c:pt>
                <c:pt idx="3">
                  <c:v>1998-2002</c:v>
                </c:pt>
                <c:pt idx="4">
                  <c:v>2003-2007</c:v>
                </c:pt>
              </c:strCache>
            </c:strRef>
          </c:cat>
          <c:val>
            <c:numRef>
              <c:f>Sheet1!$B$2:$F$2</c:f>
              <c:numCache>
                <c:formatCode>General</c:formatCode>
                <c:ptCount val="5"/>
                <c:pt idx="0">
                  <c:v>16</c:v>
                </c:pt>
                <c:pt idx="1">
                  <c:v>14</c:v>
                </c:pt>
                <c:pt idx="2">
                  <c:v>10</c:v>
                </c:pt>
                <c:pt idx="3">
                  <c:v>7</c:v>
                </c:pt>
                <c:pt idx="4">
                  <c:v>4</c:v>
                </c:pt>
              </c:numCache>
            </c:numRef>
          </c:val>
        </c:ser>
        <c:dLbls>
          <c:showLegendKey val="0"/>
          <c:showVal val="0"/>
          <c:showCatName val="0"/>
          <c:showSerName val="0"/>
          <c:showPercent val="0"/>
          <c:showBubbleSize val="0"/>
        </c:dLbls>
        <c:gapWidth val="150"/>
        <c:gapDepth val="0"/>
        <c:shape val="box"/>
        <c:axId val="103943552"/>
        <c:axId val="103949440"/>
        <c:axId val="0"/>
      </c:bar3DChart>
      <c:catAx>
        <c:axId val="103943552"/>
        <c:scaling>
          <c:orientation val="minMax"/>
        </c:scaling>
        <c:delete val="0"/>
        <c:axPos val="b"/>
        <c:numFmt formatCode="General" sourceLinked="1"/>
        <c:majorTickMark val="out"/>
        <c:minorTickMark val="none"/>
        <c:tickLblPos val="low"/>
        <c:spPr>
          <a:ln w="2724">
            <a:solidFill>
              <a:schemeClr val="tx1"/>
            </a:solidFill>
            <a:prstDash val="solid"/>
          </a:ln>
        </c:spPr>
        <c:txPr>
          <a:bodyPr rot="0" vert="horz"/>
          <a:lstStyle/>
          <a:p>
            <a:pPr>
              <a:defRPr sz="1544" b="1" i="0" u="none" strike="noStrike" baseline="0">
                <a:solidFill>
                  <a:srgbClr val="FFFFFF"/>
                </a:solidFill>
                <a:latin typeface="Arial"/>
                <a:ea typeface="Arial"/>
                <a:cs typeface="Arial"/>
              </a:defRPr>
            </a:pPr>
            <a:endParaRPr lang="en-US"/>
          </a:p>
        </c:txPr>
        <c:crossAx val="103949440"/>
        <c:crosses val="autoZero"/>
        <c:auto val="1"/>
        <c:lblAlgn val="ctr"/>
        <c:lblOffset val="100"/>
        <c:tickLblSkip val="1"/>
        <c:tickMarkSkip val="1"/>
        <c:noMultiLvlLbl val="0"/>
      </c:catAx>
      <c:valAx>
        <c:axId val="103949440"/>
        <c:scaling>
          <c:orientation val="minMax"/>
        </c:scaling>
        <c:delete val="0"/>
        <c:axPos val="l"/>
        <c:majorGridlines>
          <c:spPr>
            <a:ln w="2724">
              <a:solidFill>
                <a:schemeClr val="tx1"/>
              </a:solidFill>
              <a:prstDash val="solid"/>
            </a:ln>
          </c:spPr>
        </c:majorGridlines>
        <c:numFmt formatCode="General" sourceLinked="1"/>
        <c:majorTickMark val="out"/>
        <c:minorTickMark val="none"/>
        <c:tickLblPos val="nextTo"/>
        <c:spPr>
          <a:ln w="2724">
            <a:solidFill>
              <a:schemeClr val="tx1"/>
            </a:solidFill>
            <a:prstDash val="solid"/>
          </a:ln>
        </c:spPr>
        <c:txPr>
          <a:bodyPr rot="0" vert="horz"/>
          <a:lstStyle/>
          <a:p>
            <a:pPr>
              <a:defRPr sz="1544" b="1" i="0" u="none" strike="noStrike" baseline="0">
                <a:solidFill>
                  <a:srgbClr val="FFFFFF"/>
                </a:solidFill>
                <a:latin typeface="Arial"/>
                <a:ea typeface="Arial"/>
                <a:cs typeface="Arial"/>
              </a:defRPr>
            </a:pPr>
            <a:endParaRPr lang="en-US"/>
          </a:p>
        </c:txPr>
        <c:crossAx val="103943552"/>
        <c:crosses val="autoZero"/>
        <c:crossBetween val="between"/>
      </c:valAx>
      <c:spPr>
        <a:noFill/>
        <a:ln w="25387">
          <a:noFill/>
        </a:ln>
      </c:spPr>
    </c:plotArea>
    <c:plotVisOnly val="1"/>
    <c:dispBlanksAs val="gap"/>
    <c:showDLblsOverMax val="0"/>
  </c:chart>
  <c:spPr>
    <a:noFill/>
    <a:ln>
      <a:noFill/>
    </a:ln>
  </c:spPr>
  <c:txPr>
    <a:bodyPr/>
    <a:lstStyle/>
    <a:p>
      <a:pPr>
        <a:defRPr sz="1544" b="1" i="0" u="none" strike="noStrike" baseline="0">
          <a:solidFill>
            <a:schemeClr val="tx1"/>
          </a:solidFill>
          <a:latin typeface="Arial"/>
          <a:ea typeface="Arial"/>
          <a:cs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053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2400" y="0"/>
            <a:ext cx="3030538" cy="463550"/>
          </a:xfrm>
          <a:prstGeom prst="rect">
            <a:avLst/>
          </a:prstGeom>
        </p:spPr>
        <p:txBody>
          <a:bodyPr vert="horz" lIns="91440" tIns="45720" rIns="91440" bIns="45720" rtlCol="0"/>
          <a:lstStyle>
            <a:lvl1pPr algn="r">
              <a:defRPr sz="1200"/>
            </a:lvl1pPr>
          </a:lstStyle>
          <a:p>
            <a:fld id="{D4B06902-49F7-4E99-8B7B-847B772E4062}" type="datetimeFigureOut">
              <a:rPr lang="en-US" smtClean="0"/>
              <a:t>6/11/2013</a:t>
            </a:fld>
            <a:endParaRPr lang="en-US"/>
          </a:p>
        </p:txBody>
      </p:sp>
      <p:sp>
        <p:nvSpPr>
          <p:cNvPr id="4" name="Slide Image Placeholder 3"/>
          <p:cNvSpPr>
            <a:spLocks noGrp="1" noRot="1" noChangeAspect="1"/>
          </p:cNvSpPr>
          <p:nvPr>
            <p:ph type="sldImg" idx="2"/>
          </p:nvPr>
        </p:nvSpPr>
        <p:spPr>
          <a:xfrm>
            <a:off x="1176338" y="695325"/>
            <a:ext cx="4641850" cy="3481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08488"/>
            <a:ext cx="5594350" cy="41767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5388"/>
            <a:ext cx="303053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2400" y="8815388"/>
            <a:ext cx="3030538" cy="463550"/>
          </a:xfrm>
          <a:prstGeom prst="rect">
            <a:avLst/>
          </a:prstGeom>
        </p:spPr>
        <p:txBody>
          <a:bodyPr vert="horz" lIns="91440" tIns="45720" rIns="91440" bIns="45720" rtlCol="0" anchor="b"/>
          <a:lstStyle>
            <a:lvl1pPr algn="r">
              <a:defRPr sz="1200"/>
            </a:lvl1pPr>
          </a:lstStyle>
          <a:p>
            <a:fld id="{EF756F6B-FB74-466B-B16D-98C698947915}" type="slidenum">
              <a:rPr lang="en-US" smtClean="0"/>
              <a:t>‹#›</a:t>
            </a:fld>
            <a:endParaRPr lang="en-US"/>
          </a:p>
        </p:txBody>
      </p:sp>
    </p:spTree>
    <p:extLst>
      <p:ext uri="{BB962C8B-B14F-4D97-AF65-F5344CB8AC3E}">
        <p14:creationId xmlns:p14="http://schemas.microsoft.com/office/powerpoint/2010/main" val="31801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756F6B-FB74-466B-B16D-98C698947915}" type="slidenum">
              <a:rPr lang="en-US" smtClean="0"/>
              <a:t>3</a:t>
            </a:fld>
            <a:endParaRPr lang="en-US"/>
          </a:p>
        </p:txBody>
      </p:sp>
    </p:spTree>
    <p:extLst>
      <p:ext uri="{BB962C8B-B14F-4D97-AF65-F5344CB8AC3E}">
        <p14:creationId xmlns:p14="http://schemas.microsoft.com/office/powerpoint/2010/main" val="1669864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59225" y="8818563"/>
            <a:ext cx="3030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1pPr>
            <a:lvl2pPr marL="742950" indent="-28575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2pPr>
            <a:lvl3pPr marL="1143000" indent="-22860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3pPr>
            <a:lvl4pPr marL="1600200" indent="-22860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4pPr>
            <a:lvl5pPr marL="2057400" indent="-22860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5pPr>
            <a:lvl6pPr marL="25146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6pPr>
            <a:lvl7pPr marL="29718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7pPr>
            <a:lvl8pPr marL="34290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8pPr>
            <a:lvl9pPr marL="38862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9pPr>
          </a:lstStyle>
          <a:p>
            <a:pPr algn="r" eaLnBrk="1">
              <a:lnSpc>
                <a:spcPct val="102000"/>
              </a:lnSpc>
              <a:buClr>
                <a:srgbClr val="000000"/>
              </a:buClr>
              <a:buSzPct val="45000"/>
            </a:pPr>
            <a:fld id="{6CB6CF09-5D46-445E-9837-A47D9D848921}" type="slidenum">
              <a:rPr lang="fi-FI" sz="1200">
                <a:solidFill>
                  <a:srgbClr val="000000"/>
                </a:solidFill>
                <a:latin typeface="Times New Roman" pitchFamily="18" charset="0"/>
                <a:cs typeface="Arial" pitchFamily="34" charset="0"/>
              </a:rPr>
              <a:pPr algn="r" eaLnBrk="1">
                <a:lnSpc>
                  <a:spcPct val="102000"/>
                </a:lnSpc>
                <a:buClr>
                  <a:srgbClr val="000000"/>
                </a:buClr>
                <a:buSzPct val="45000"/>
              </a:pPr>
              <a:t>4</a:t>
            </a:fld>
            <a:endParaRPr lang="fi-FI" sz="1200">
              <a:solidFill>
                <a:srgbClr val="000000"/>
              </a:solidFill>
              <a:latin typeface="Times New Roman" pitchFamily="18" charset="0"/>
              <a:cs typeface="Arial" pitchFamily="34" charset="0"/>
            </a:endParaRPr>
          </a:p>
        </p:txBody>
      </p:sp>
      <p:sp>
        <p:nvSpPr>
          <p:cNvPr id="68611" name="Text Box 1"/>
          <p:cNvSpPr txBox="1">
            <a:spLocks noChangeArrowheads="1"/>
          </p:cNvSpPr>
          <p:nvPr/>
        </p:nvSpPr>
        <p:spPr bwMode="auto">
          <a:xfrm>
            <a:off x="1023938" y="706438"/>
            <a:ext cx="4945062" cy="3478212"/>
          </a:xfrm>
          <a:prstGeom prst="rect">
            <a:avLst/>
          </a:prstGeom>
          <a:solidFill>
            <a:srgbClr val="FFFFFF"/>
          </a:solidFill>
          <a:ln w="9525">
            <a:solidFill>
              <a:srgbClr val="000000"/>
            </a:solidFill>
            <a:miter lim="800000"/>
            <a:headEnd/>
            <a:tailEnd/>
          </a:ln>
        </p:spPr>
        <p:txBody>
          <a:bodyPr wrap="none" lIns="81547" tIns="40774" rIns="81547" bIns="40774" anchor="ctr"/>
          <a:lstStyle>
            <a:lvl1pPr defTabSz="407988" eaLnBrk="0" hangingPunct="0">
              <a:defRPr>
                <a:solidFill>
                  <a:schemeClr val="tx1"/>
                </a:solidFill>
                <a:latin typeface="Arial" pitchFamily="34" charset="0"/>
              </a:defRPr>
            </a:lvl1pPr>
            <a:lvl2pPr marL="742950" indent="-285750" defTabSz="407988" eaLnBrk="0" hangingPunct="0">
              <a:defRPr>
                <a:solidFill>
                  <a:schemeClr val="tx1"/>
                </a:solidFill>
                <a:latin typeface="Arial" pitchFamily="34" charset="0"/>
              </a:defRPr>
            </a:lvl2pPr>
            <a:lvl3pPr marL="1143000" indent="-228600" defTabSz="407988" eaLnBrk="0" hangingPunct="0">
              <a:defRPr>
                <a:solidFill>
                  <a:schemeClr val="tx1"/>
                </a:solidFill>
                <a:latin typeface="Arial" pitchFamily="34" charset="0"/>
              </a:defRPr>
            </a:lvl3pPr>
            <a:lvl4pPr marL="1600200" indent="-228600" defTabSz="407988" eaLnBrk="0" hangingPunct="0">
              <a:defRPr>
                <a:solidFill>
                  <a:schemeClr val="tx1"/>
                </a:solidFill>
                <a:latin typeface="Arial" pitchFamily="34" charset="0"/>
              </a:defRPr>
            </a:lvl4pPr>
            <a:lvl5pPr marL="2057400" indent="-228600" defTabSz="407988" eaLnBrk="0" hangingPunct="0">
              <a:defRPr>
                <a:solidFill>
                  <a:schemeClr val="tx1"/>
                </a:solidFill>
                <a:latin typeface="Arial" pitchFamily="34" charset="0"/>
              </a:defRPr>
            </a:lvl5pPr>
            <a:lvl6pPr marL="2514600" indent="-228600" defTabSz="407988" eaLnBrk="0" fontAlgn="base" hangingPunct="0">
              <a:spcBef>
                <a:spcPct val="0"/>
              </a:spcBef>
              <a:spcAft>
                <a:spcPct val="0"/>
              </a:spcAft>
              <a:defRPr>
                <a:solidFill>
                  <a:schemeClr val="tx1"/>
                </a:solidFill>
                <a:latin typeface="Arial" pitchFamily="34" charset="0"/>
              </a:defRPr>
            </a:lvl6pPr>
            <a:lvl7pPr marL="2971800" indent="-228600" defTabSz="407988" eaLnBrk="0" fontAlgn="base" hangingPunct="0">
              <a:spcBef>
                <a:spcPct val="0"/>
              </a:spcBef>
              <a:spcAft>
                <a:spcPct val="0"/>
              </a:spcAft>
              <a:defRPr>
                <a:solidFill>
                  <a:schemeClr val="tx1"/>
                </a:solidFill>
                <a:latin typeface="Arial" pitchFamily="34" charset="0"/>
              </a:defRPr>
            </a:lvl7pPr>
            <a:lvl8pPr marL="3429000" indent="-228600" defTabSz="407988" eaLnBrk="0" fontAlgn="base" hangingPunct="0">
              <a:spcBef>
                <a:spcPct val="0"/>
              </a:spcBef>
              <a:spcAft>
                <a:spcPct val="0"/>
              </a:spcAft>
              <a:defRPr>
                <a:solidFill>
                  <a:schemeClr val="tx1"/>
                </a:solidFill>
                <a:latin typeface="Arial" pitchFamily="34" charset="0"/>
              </a:defRPr>
            </a:lvl8pPr>
            <a:lvl9pPr marL="3886200" indent="-228600" defTabSz="407988" eaLnBrk="0" fontAlgn="base" hangingPunct="0">
              <a:spcBef>
                <a:spcPct val="0"/>
              </a:spcBef>
              <a:spcAft>
                <a:spcPct val="0"/>
              </a:spcAft>
              <a:defRPr>
                <a:solidFill>
                  <a:schemeClr val="tx1"/>
                </a:solidFill>
                <a:latin typeface="Arial" pitchFamily="34" charset="0"/>
              </a:defRPr>
            </a:lvl9pPr>
          </a:lstStyle>
          <a:p>
            <a:pPr eaLnBrk="1">
              <a:lnSpc>
                <a:spcPct val="104000"/>
              </a:lnSpc>
              <a:buClr>
                <a:srgbClr val="000000"/>
              </a:buClr>
              <a:buSzPct val="45000"/>
            </a:pPr>
            <a:endParaRPr lang="en-US" sz="1600">
              <a:solidFill>
                <a:schemeClr val="bg1"/>
              </a:solidFill>
            </a:endParaRPr>
          </a:p>
        </p:txBody>
      </p:sp>
      <p:sp>
        <p:nvSpPr>
          <p:cNvPr id="68612" name="Rectangle 2"/>
          <p:cNvSpPr>
            <a:spLocks noGrp="1" noChangeArrowheads="1"/>
          </p:cNvSpPr>
          <p:nvPr>
            <p:ph type="body"/>
          </p:nvPr>
        </p:nvSpPr>
        <p:spPr>
          <a:xfrm>
            <a:off x="700088" y="4408488"/>
            <a:ext cx="5591175" cy="417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463550"/>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959225" y="8818563"/>
            <a:ext cx="3030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1pPr>
            <a:lvl2pPr marL="742950" indent="-28575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2pPr>
            <a:lvl3pPr marL="1143000" indent="-22860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3pPr>
            <a:lvl4pPr marL="1600200" indent="-22860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4pPr>
            <a:lvl5pPr marL="2057400" indent="-22860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5pPr>
            <a:lvl6pPr marL="25146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6pPr>
            <a:lvl7pPr marL="29718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7pPr>
            <a:lvl8pPr marL="34290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8pPr>
            <a:lvl9pPr marL="38862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9pPr>
          </a:lstStyle>
          <a:p>
            <a:pPr algn="r" eaLnBrk="1">
              <a:lnSpc>
                <a:spcPct val="102000"/>
              </a:lnSpc>
              <a:buClr>
                <a:srgbClr val="000000"/>
              </a:buClr>
              <a:buSzPct val="45000"/>
            </a:pPr>
            <a:fld id="{328D51EE-6CAC-493B-A60E-AE6185EBB412}" type="slidenum">
              <a:rPr lang="fi-FI" sz="1200">
                <a:solidFill>
                  <a:srgbClr val="000000"/>
                </a:solidFill>
                <a:latin typeface="Times New Roman" pitchFamily="18" charset="0"/>
                <a:cs typeface="Arial" pitchFamily="34" charset="0"/>
              </a:rPr>
              <a:pPr algn="r" eaLnBrk="1">
                <a:lnSpc>
                  <a:spcPct val="102000"/>
                </a:lnSpc>
                <a:buClr>
                  <a:srgbClr val="000000"/>
                </a:buClr>
                <a:buSzPct val="45000"/>
              </a:pPr>
              <a:t>5</a:t>
            </a:fld>
            <a:endParaRPr lang="fi-FI" sz="1200">
              <a:solidFill>
                <a:srgbClr val="000000"/>
              </a:solidFill>
              <a:latin typeface="Times New Roman" pitchFamily="18" charset="0"/>
              <a:cs typeface="Arial" pitchFamily="34" charset="0"/>
            </a:endParaRPr>
          </a:p>
        </p:txBody>
      </p:sp>
      <p:sp>
        <p:nvSpPr>
          <p:cNvPr id="69635" name="Text Box 1"/>
          <p:cNvSpPr txBox="1">
            <a:spLocks noChangeArrowheads="1"/>
          </p:cNvSpPr>
          <p:nvPr/>
        </p:nvSpPr>
        <p:spPr bwMode="auto">
          <a:xfrm>
            <a:off x="1023938" y="706438"/>
            <a:ext cx="4945062" cy="3478212"/>
          </a:xfrm>
          <a:prstGeom prst="rect">
            <a:avLst/>
          </a:prstGeom>
          <a:solidFill>
            <a:srgbClr val="FFFFFF"/>
          </a:solidFill>
          <a:ln w="9525">
            <a:solidFill>
              <a:srgbClr val="000000"/>
            </a:solidFill>
            <a:miter lim="800000"/>
            <a:headEnd/>
            <a:tailEnd/>
          </a:ln>
        </p:spPr>
        <p:txBody>
          <a:bodyPr wrap="none" lIns="81547" tIns="40774" rIns="81547" bIns="40774" anchor="ctr"/>
          <a:lstStyle>
            <a:lvl1pPr defTabSz="407988" eaLnBrk="0" hangingPunct="0">
              <a:defRPr>
                <a:solidFill>
                  <a:schemeClr val="tx1"/>
                </a:solidFill>
                <a:latin typeface="Arial" pitchFamily="34" charset="0"/>
              </a:defRPr>
            </a:lvl1pPr>
            <a:lvl2pPr marL="742950" indent="-285750" defTabSz="407988" eaLnBrk="0" hangingPunct="0">
              <a:defRPr>
                <a:solidFill>
                  <a:schemeClr val="tx1"/>
                </a:solidFill>
                <a:latin typeface="Arial" pitchFamily="34" charset="0"/>
              </a:defRPr>
            </a:lvl2pPr>
            <a:lvl3pPr marL="1143000" indent="-228600" defTabSz="407988" eaLnBrk="0" hangingPunct="0">
              <a:defRPr>
                <a:solidFill>
                  <a:schemeClr val="tx1"/>
                </a:solidFill>
                <a:latin typeface="Arial" pitchFamily="34" charset="0"/>
              </a:defRPr>
            </a:lvl3pPr>
            <a:lvl4pPr marL="1600200" indent="-228600" defTabSz="407988" eaLnBrk="0" hangingPunct="0">
              <a:defRPr>
                <a:solidFill>
                  <a:schemeClr val="tx1"/>
                </a:solidFill>
                <a:latin typeface="Arial" pitchFamily="34" charset="0"/>
              </a:defRPr>
            </a:lvl4pPr>
            <a:lvl5pPr marL="2057400" indent="-228600" defTabSz="407988" eaLnBrk="0" hangingPunct="0">
              <a:defRPr>
                <a:solidFill>
                  <a:schemeClr val="tx1"/>
                </a:solidFill>
                <a:latin typeface="Arial" pitchFamily="34" charset="0"/>
              </a:defRPr>
            </a:lvl5pPr>
            <a:lvl6pPr marL="2514600" indent="-228600" defTabSz="407988" eaLnBrk="0" fontAlgn="base" hangingPunct="0">
              <a:spcBef>
                <a:spcPct val="0"/>
              </a:spcBef>
              <a:spcAft>
                <a:spcPct val="0"/>
              </a:spcAft>
              <a:defRPr>
                <a:solidFill>
                  <a:schemeClr val="tx1"/>
                </a:solidFill>
                <a:latin typeface="Arial" pitchFamily="34" charset="0"/>
              </a:defRPr>
            </a:lvl6pPr>
            <a:lvl7pPr marL="2971800" indent="-228600" defTabSz="407988" eaLnBrk="0" fontAlgn="base" hangingPunct="0">
              <a:spcBef>
                <a:spcPct val="0"/>
              </a:spcBef>
              <a:spcAft>
                <a:spcPct val="0"/>
              </a:spcAft>
              <a:defRPr>
                <a:solidFill>
                  <a:schemeClr val="tx1"/>
                </a:solidFill>
                <a:latin typeface="Arial" pitchFamily="34" charset="0"/>
              </a:defRPr>
            </a:lvl7pPr>
            <a:lvl8pPr marL="3429000" indent="-228600" defTabSz="407988" eaLnBrk="0" fontAlgn="base" hangingPunct="0">
              <a:spcBef>
                <a:spcPct val="0"/>
              </a:spcBef>
              <a:spcAft>
                <a:spcPct val="0"/>
              </a:spcAft>
              <a:defRPr>
                <a:solidFill>
                  <a:schemeClr val="tx1"/>
                </a:solidFill>
                <a:latin typeface="Arial" pitchFamily="34" charset="0"/>
              </a:defRPr>
            </a:lvl8pPr>
            <a:lvl9pPr marL="3886200" indent="-228600" defTabSz="407988" eaLnBrk="0" fontAlgn="base" hangingPunct="0">
              <a:spcBef>
                <a:spcPct val="0"/>
              </a:spcBef>
              <a:spcAft>
                <a:spcPct val="0"/>
              </a:spcAft>
              <a:defRPr>
                <a:solidFill>
                  <a:schemeClr val="tx1"/>
                </a:solidFill>
                <a:latin typeface="Arial" pitchFamily="34" charset="0"/>
              </a:defRPr>
            </a:lvl9pPr>
          </a:lstStyle>
          <a:p>
            <a:pPr eaLnBrk="1">
              <a:lnSpc>
                <a:spcPct val="104000"/>
              </a:lnSpc>
              <a:buClr>
                <a:srgbClr val="000000"/>
              </a:buClr>
              <a:buSzPct val="45000"/>
            </a:pPr>
            <a:endParaRPr lang="en-US" sz="1600">
              <a:solidFill>
                <a:schemeClr val="bg1"/>
              </a:solidFill>
            </a:endParaRPr>
          </a:p>
        </p:txBody>
      </p:sp>
      <p:sp>
        <p:nvSpPr>
          <p:cNvPr id="69636" name="Rectangle 2"/>
          <p:cNvSpPr>
            <a:spLocks noGrp="1" noChangeArrowheads="1"/>
          </p:cNvSpPr>
          <p:nvPr>
            <p:ph type="body"/>
          </p:nvPr>
        </p:nvSpPr>
        <p:spPr>
          <a:xfrm>
            <a:off x="700088" y="4408488"/>
            <a:ext cx="5591175" cy="417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463550"/>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55300" name="Slide Number Placeholder 3"/>
          <p:cNvSpPr>
            <a:spLocks noGrp="1"/>
          </p:cNvSpPr>
          <p:nvPr>
            <p:ph type="sldNum" sz="quarter" idx="5"/>
          </p:nvPr>
        </p:nvSpPr>
        <p:spPr>
          <a:noFill/>
        </p:spPr>
        <p:txBody>
          <a:bodyPr/>
          <a:lstStyle/>
          <a:p>
            <a:fld id="{51E13C98-8EE5-43DE-A6A1-E04ED21B6E18}" type="slidenum">
              <a:rPr lang="en-US" smtClean="0"/>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 Recall at the beginning of this presentation we started by defining bacteriuria and classfying it into two groups – this guideline addresses asymptomatic bacteriuria</a:t>
            </a: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706C37A-2C13-4E9A-A2AA-3D043F064D1B}" type="slidenum">
              <a:rPr lang="en-US" smtClean="0">
                <a:latin typeface="Myriad Web Pro" charset="0"/>
              </a:rPr>
              <a:pPr eaLnBrk="1" hangingPunct="1"/>
              <a:t>7</a:t>
            </a:fld>
            <a:endParaRPr lang="en-US" smtClean="0">
              <a:latin typeface="Myriad Web Pro"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C463D44-BF5C-4916-8033-C760C416BD7B}" type="slidenum">
              <a:rPr lang="en-US" smtClean="0">
                <a:solidFill>
                  <a:srgbClr val="000000"/>
                </a:solidFill>
                <a:latin typeface="Arial" charset="0"/>
              </a:rPr>
              <a:pPr fontAlgn="base">
                <a:spcBef>
                  <a:spcPct val="0"/>
                </a:spcBef>
                <a:spcAft>
                  <a:spcPct val="0"/>
                </a:spcAft>
              </a:pPr>
              <a:t>9</a:t>
            </a:fld>
            <a:endParaRPr lang="en-US" smtClean="0">
              <a:solidFill>
                <a:srgbClr val="000000"/>
              </a:solidFill>
              <a:latin typeface="Arial" charset="0"/>
            </a:endParaRPr>
          </a:p>
        </p:txBody>
      </p:sp>
      <p:sp>
        <p:nvSpPr>
          <p:cNvPr id="378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None/>
            </a:pPr>
            <a:endParaRPr lang="en-US" sz="16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60420" name="Slide Number Placeholder 3"/>
          <p:cNvSpPr>
            <a:spLocks noGrp="1"/>
          </p:cNvSpPr>
          <p:nvPr>
            <p:ph type="sldNum" sz="quarter" idx="5"/>
          </p:nvPr>
        </p:nvSpPr>
        <p:spPr>
          <a:noFill/>
        </p:spPr>
        <p:txBody>
          <a:bodyPr/>
          <a:lstStyle/>
          <a:p>
            <a:fld id="{F4ED13EA-05AF-4E57-AC49-7FCEA4414504}" type="slidenum">
              <a:rPr lang="en-US" smtClean="0"/>
              <a:pPr/>
              <a:t>12</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And that whole discussion was really a preamble to our next section of the presentation, antibiotic stewardship. UTI is among the most frequently diagnosed conditions for older adults in acute care hospital EDs and a large driver of antibiotic exposure.  </a:t>
            </a: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788C340-AF91-435E-A254-7D611DC9F5DB}" type="slidenum">
              <a:rPr lang="en-US" smtClean="0">
                <a:latin typeface="Myriad Web Pro" charset="0"/>
              </a:rPr>
              <a:pPr eaLnBrk="1" hangingPunct="1"/>
              <a:t>19</a:t>
            </a:fld>
            <a:endParaRPr lang="en-US" smtClean="0">
              <a:latin typeface="Myriad Web Pro"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571">
              <a:defRPr/>
            </a:pPr>
            <a:r>
              <a:rPr lang="en-US" dirty="0" smtClean="0"/>
              <a:t>The problem is of global concern and is creating dilemmas for the treatment of infections in both hospitals and community health care settings. Moreover, as noted above, the pharmaceutical industry is developing fewer new antimicrobials than in previous years. Therefore, immediate action must be taken to preserve the effectiveness of available drugs by reducing the inappropriate use of antimicrobials in human and animal medicine.</a:t>
            </a:r>
          </a:p>
          <a:p>
            <a:endParaRPr lang="en-US" dirty="0"/>
          </a:p>
        </p:txBody>
      </p:sp>
      <p:sp>
        <p:nvSpPr>
          <p:cNvPr id="4" name="Slide Number Placeholder 3"/>
          <p:cNvSpPr>
            <a:spLocks noGrp="1"/>
          </p:cNvSpPr>
          <p:nvPr>
            <p:ph type="sldNum" sz="quarter" idx="10"/>
          </p:nvPr>
        </p:nvSpPr>
        <p:spPr/>
        <p:txBody>
          <a:bodyPr/>
          <a:lstStyle/>
          <a:p>
            <a:fld id="{AF1DDA91-8723-4DC6-9101-D63CDE2D095D}" type="slidenum">
              <a:rPr lang="en-US" smtClean="0"/>
              <a:t>24</a:t>
            </a:fld>
            <a:endParaRPr lang="en-US"/>
          </a:p>
        </p:txBody>
      </p:sp>
    </p:spTree>
    <p:extLst>
      <p:ext uri="{BB962C8B-B14F-4D97-AF65-F5344CB8AC3E}">
        <p14:creationId xmlns:p14="http://schemas.microsoft.com/office/powerpoint/2010/main" val="347531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yriad Pro" pitchFamily="34" charset="0"/>
              </a:rPr>
              <a:t>Annual prevalence of </a:t>
            </a:r>
            <a:r>
              <a:rPr lang="en-US" dirty="0" err="1">
                <a:latin typeface="Myriad Pro" pitchFamily="34" charset="0"/>
              </a:rPr>
              <a:t>imipenem</a:t>
            </a:r>
            <a:r>
              <a:rPr lang="en-US" dirty="0">
                <a:latin typeface="Myriad Pro" pitchFamily="34" charset="0"/>
              </a:rPr>
              <a:t> resistance in </a:t>
            </a:r>
            <a:r>
              <a:rPr lang="en-US" i="1" dirty="0">
                <a:latin typeface="Myriad Pro" pitchFamily="34" charset="0"/>
              </a:rPr>
              <a:t>P. </a:t>
            </a:r>
            <a:r>
              <a:rPr lang="en-US" i="1" dirty="0" err="1">
                <a:latin typeface="Myriad Pro" pitchFamily="34" charset="0"/>
              </a:rPr>
              <a:t>aeruginosa</a:t>
            </a:r>
            <a:r>
              <a:rPr lang="en-US" dirty="0">
                <a:latin typeface="Myriad Pro" pitchFamily="34" charset="0"/>
              </a:rPr>
              <a:t> vs. </a:t>
            </a:r>
            <a:r>
              <a:rPr lang="en-US" dirty="0" err="1">
                <a:latin typeface="Myriad Pro" pitchFamily="34" charset="0"/>
              </a:rPr>
              <a:t>carbapenem</a:t>
            </a:r>
            <a:r>
              <a:rPr lang="en-US" dirty="0">
                <a:latin typeface="Myriad Pro" pitchFamily="34" charset="0"/>
              </a:rPr>
              <a:t> use rate</a:t>
            </a:r>
            <a:endParaRPr lang="en-US" dirty="0"/>
          </a:p>
        </p:txBody>
      </p:sp>
      <p:sp>
        <p:nvSpPr>
          <p:cNvPr id="4" name="Slide Number Placeholder 3"/>
          <p:cNvSpPr>
            <a:spLocks noGrp="1"/>
          </p:cNvSpPr>
          <p:nvPr>
            <p:ph type="sldNum" sz="quarter" idx="10"/>
          </p:nvPr>
        </p:nvSpPr>
        <p:spPr/>
        <p:txBody>
          <a:bodyPr/>
          <a:lstStyle/>
          <a:p>
            <a:fld id="{AF1DDA91-8723-4DC6-9101-D63CDE2D095D}" type="slidenum">
              <a:rPr lang="en-US" smtClean="0"/>
              <a:t>25</a:t>
            </a:fld>
            <a:endParaRPr lang="en-US"/>
          </a:p>
        </p:txBody>
      </p:sp>
    </p:spTree>
    <p:extLst>
      <p:ext uri="{BB962C8B-B14F-4D97-AF65-F5344CB8AC3E}">
        <p14:creationId xmlns:p14="http://schemas.microsoft.com/office/powerpoint/2010/main" val="3169028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959225" y="8818563"/>
            <a:ext cx="3030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1pPr>
            <a:lvl2pPr marL="742950" indent="-28575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2pPr>
            <a:lvl3pPr marL="1143000" indent="-22860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3pPr>
            <a:lvl4pPr marL="1600200" indent="-22860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4pPr>
            <a:lvl5pPr marL="2057400" indent="-228600" defTabSz="407988" eaLnBrk="0" hangingPunct="0">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5pPr>
            <a:lvl6pPr marL="25146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6pPr>
            <a:lvl7pPr marL="29718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7pPr>
            <a:lvl8pPr marL="34290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8pPr>
            <a:lvl9pPr marL="3886200" indent="-228600" defTabSz="407988" eaLnBrk="0" fontAlgn="base" hangingPunct="0">
              <a:spcBef>
                <a:spcPct val="0"/>
              </a:spcBef>
              <a:spcAft>
                <a:spcPct val="0"/>
              </a:spcAft>
              <a:tabLst>
                <a:tab pos="0" algn="l"/>
                <a:tab pos="398463" algn="l"/>
                <a:tab pos="798513" algn="l"/>
                <a:tab pos="1200150" algn="l"/>
                <a:tab pos="1600200" algn="l"/>
                <a:tab pos="2001838" algn="l"/>
                <a:tab pos="2401888" algn="l"/>
                <a:tab pos="2801938" algn="l"/>
                <a:tab pos="3201988" algn="l"/>
                <a:tab pos="3603625" algn="l"/>
                <a:tab pos="4005263" algn="l"/>
                <a:tab pos="4405313" algn="l"/>
                <a:tab pos="4805363" algn="l"/>
                <a:tab pos="5205413" algn="l"/>
                <a:tab pos="5607050" algn="l"/>
                <a:tab pos="6008688" algn="l"/>
                <a:tab pos="6408738" algn="l"/>
                <a:tab pos="6808788" algn="l"/>
                <a:tab pos="7208838" algn="l"/>
                <a:tab pos="7610475" algn="l"/>
                <a:tab pos="8010525" algn="l"/>
              </a:tabLst>
              <a:defRPr>
                <a:solidFill>
                  <a:schemeClr val="tx1"/>
                </a:solidFill>
                <a:latin typeface="Arial" pitchFamily="34" charset="0"/>
              </a:defRPr>
            </a:lvl9pPr>
          </a:lstStyle>
          <a:p>
            <a:pPr algn="r" eaLnBrk="1">
              <a:lnSpc>
                <a:spcPct val="102000"/>
              </a:lnSpc>
              <a:buClr>
                <a:srgbClr val="000000"/>
              </a:buClr>
              <a:buSzPct val="45000"/>
            </a:pPr>
            <a:fld id="{A98ED8FD-86BD-45A0-9D8A-8044FD4C33D4}" type="slidenum">
              <a:rPr lang="fi-FI" sz="1200">
                <a:solidFill>
                  <a:srgbClr val="000000"/>
                </a:solidFill>
                <a:latin typeface="Times New Roman" pitchFamily="18" charset="0"/>
                <a:cs typeface="Arial" pitchFamily="34" charset="0"/>
              </a:rPr>
              <a:pPr algn="r" eaLnBrk="1">
                <a:lnSpc>
                  <a:spcPct val="102000"/>
                </a:lnSpc>
                <a:buClr>
                  <a:srgbClr val="000000"/>
                </a:buClr>
                <a:buSzPct val="45000"/>
              </a:pPr>
              <a:t>31</a:t>
            </a:fld>
            <a:endParaRPr lang="fi-FI" sz="1200">
              <a:solidFill>
                <a:srgbClr val="000000"/>
              </a:solidFill>
              <a:latin typeface="Times New Roman" pitchFamily="18" charset="0"/>
              <a:cs typeface="Arial" pitchFamily="34" charset="0"/>
            </a:endParaRPr>
          </a:p>
        </p:txBody>
      </p:sp>
      <p:sp>
        <p:nvSpPr>
          <p:cNvPr id="74755" name="Text Box 1"/>
          <p:cNvSpPr txBox="1">
            <a:spLocks noChangeArrowheads="1"/>
          </p:cNvSpPr>
          <p:nvPr/>
        </p:nvSpPr>
        <p:spPr bwMode="auto">
          <a:xfrm>
            <a:off x="1023938" y="706438"/>
            <a:ext cx="4945062" cy="3478212"/>
          </a:xfrm>
          <a:prstGeom prst="rect">
            <a:avLst/>
          </a:prstGeom>
          <a:solidFill>
            <a:srgbClr val="FFFFFF"/>
          </a:solidFill>
          <a:ln w="9525">
            <a:solidFill>
              <a:srgbClr val="000000"/>
            </a:solidFill>
            <a:miter lim="800000"/>
            <a:headEnd/>
            <a:tailEnd/>
          </a:ln>
        </p:spPr>
        <p:txBody>
          <a:bodyPr wrap="none" lIns="81547" tIns="40774" rIns="81547" bIns="40774" anchor="ctr"/>
          <a:lstStyle>
            <a:lvl1pPr defTabSz="407988" eaLnBrk="0" hangingPunct="0">
              <a:defRPr>
                <a:solidFill>
                  <a:schemeClr val="tx1"/>
                </a:solidFill>
                <a:latin typeface="Arial" pitchFamily="34" charset="0"/>
              </a:defRPr>
            </a:lvl1pPr>
            <a:lvl2pPr marL="742950" indent="-285750" defTabSz="407988" eaLnBrk="0" hangingPunct="0">
              <a:defRPr>
                <a:solidFill>
                  <a:schemeClr val="tx1"/>
                </a:solidFill>
                <a:latin typeface="Arial" pitchFamily="34" charset="0"/>
              </a:defRPr>
            </a:lvl2pPr>
            <a:lvl3pPr marL="1143000" indent="-228600" defTabSz="407988" eaLnBrk="0" hangingPunct="0">
              <a:defRPr>
                <a:solidFill>
                  <a:schemeClr val="tx1"/>
                </a:solidFill>
                <a:latin typeface="Arial" pitchFamily="34" charset="0"/>
              </a:defRPr>
            </a:lvl3pPr>
            <a:lvl4pPr marL="1600200" indent="-228600" defTabSz="407988" eaLnBrk="0" hangingPunct="0">
              <a:defRPr>
                <a:solidFill>
                  <a:schemeClr val="tx1"/>
                </a:solidFill>
                <a:latin typeface="Arial" pitchFamily="34" charset="0"/>
              </a:defRPr>
            </a:lvl4pPr>
            <a:lvl5pPr marL="2057400" indent="-228600" defTabSz="407988" eaLnBrk="0" hangingPunct="0">
              <a:defRPr>
                <a:solidFill>
                  <a:schemeClr val="tx1"/>
                </a:solidFill>
                <a:latin typeface="Arial" pitchFamily="34" charset="0"/>
              </a:defRPr>
            </a:lvl5pPr>
            <a:lvl6pPr marL="2514600" indent="-228600" defTabSz="407988" eaLnBrk="0" fontAlgn="base" hangingPunct="0">
              <a:spcBef>
                <a:spcPct val="0"/>
              </a:spcBef>
              <a:spcAft>
                <a:spcPct val="0"/>
              </a:spcAft>
              <a:defRPr>
                <a:solidFill>
                  <a:schemeClr val="tx1"/>
                </a:solidFill>
                <a:latin typeface="Arial" pitchFamily="34" charset="0"/>
              </a:defRPr>
            </a:lvl6pPr>
            <a:lvl7pPr marL="2971800" indent="-228600" defTabSz="407988" eaLnBrk="0" fontAlgn="base" hangingPunct="0">
              <a:spcBef>
                <a:spcPct val="0"/>
              </a:spcBef>
              <a:spcAft>
                <a:spcPct val="0"/>
              </a:spcAft>
              <a:defRPr>
                <a:solidFill>
                  <a:schemeClr val="tx1"/>
                </a:solidFill>
                <a:latin typeface="Arial" pitchFamily="34" charset="0"/>
              </a:defRPr>
            </a:lvl7pPr>
            <a:lvl8pPr marL="3429000" indent="-228600" defTabSz="407988" eaLnBrk="0" fontAlgn="base" hangingPunct="0">
              <a:spcBef>
                <a:spcPct val="0"/>
              </a:spcBef>
              <a:spcAft>
                <a:spcPct val="0"/>
              </a:spcAft>
              <a:defRPr>
                <a:solidFill>
                  <a:schemeClr val="tx1"/>
                </a:solidFill>
                <a:latin typeface="Arial" pitchFamily="34" charset="0"/>
              </a:defRPr>
            </a:lvl8pPr>
            <a:lvl9pPr marL="3886200" indent="-228600" defTabSz="407988" eaLnBrk="0" fontAlgn="base" hangingPunct="0">
              <a:spcBef>
                <a:spcPct val="0"/>
              </a:spcBef>
              <a:spcAft>
                <a:spcPct val="0"/>
              </a:spcAft>
              <a:defRPr>
                <a:solidFill>
                  <a:schemeClr val="tx1"/>
                </a:solidFill>
                <a:latin typeface="Arial" pitchFamily="34" charset="0"/>
              </a:defRPr>
            </a:lvl9pPr>
          </a:lstStyle>
          <a:p>
            <a:pPr eaLnBrk="1">
              <a:lnSpc>
                <a:spcPct val="104000"/>
              </a:lnSpc>
              <a:buClr>
                <a:srgbClr val="000000"/>
              </a:buClr>
              <a:buSzPct val="45000"/>
            </a:pPr>
            <a:endParaRPr lang="en-US" sz="1600">
              <a:solidFill>
                <a:schemeClr val="bg1"/>
              </a:solidFill>
            </a:endParaRPr>
          </a:p>
        </p:txBody>
      </p:sp>
      <p:sp>
        <p:nvSpPr>
          <p:cNvPr id="74756" name="Rectangle 2"/>
          <p:cNvSpPr>
            <a:spLocks noGrp="1" noChangeArrowheads="1"/>
          </p:cNvSpPr>
          <p:nvPr>
            <p:ph type="body"/>
          </p:nvPr>
        </p:nvSpPr>
        <p:spPr>
          <a:xfrm>
            <a:off x="700088" y="4408488"/>
            <a:ext cx="5591175" cy="417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463550"/>
            <a:r>
              <a:rPr lang="en-US" smtClean="0">
                <a:latin typeface="Arial" pitchFamily="34" charset="0"/>
              </a:rPr>
              <a:t>So, what guidance is available for differentiating clinically important, symptomatic bacteriuria?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571">
              <a:defRPr/>
            </a:pPr>
            <a:r>
              <a:rPr lang="en-US" b="1" dirty="0">
                <a:solidFill>
                  <a:schemeClr val="tx2"/>
                </a:solidFill>
              </a:rPr>
              <a:t>A conceptual model for health care organizations identify improvement strategies and processes</a:t>
            </a:r>
          </a:p>
          <a:p>
            <a:endParaRPr lang="en-US" dirty="0"/>
          </a:p>
        </p:txBody>
      </p:sp>
      <p:sp>
        <p:nvSpPr>
          <p:cNvPr id="4" name="Slide Number Placeholder 3"/>
          <p:cNvSpPr>
            <a:spLocks noGrp="1"/>
          </p:cNvSpPr>
          <p:nvPr>
            <p:ph type="sldNum" sz="quarter" idx="10"/>
          </p:nvPr>
        </p:nvSpPr>
        <p:spPr/>
        <p:txBody>
          <a:bodyPr/>
          <a:lstStyle/>
          <a:p>
            <a:fld id="{34CD5FEB-F999-475A-A6FC-53D98817A1DC}" type="slidenum">
              <a:rPr lang="en-US" smtClean="0"/>
              <a:t>38</a:t>
            </a:fld>
            <a:endParaRPr lang="en-US"/>
          </a:p>
        </p:txBody>
      </p:sp>
    </p:spTree>
    <p:extLst>
      <p:ext uri="{BB962C8B-B14F-4D97-AF65-F5344CB8AC3E}">
        <p14:creationId xmlns:p14="http://schemas.microsoft.com/office/powerpoint/2010/main" val="27581486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3434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1" baseline="0">
                <a:solidFill>
                  <a:schemeClr val="bg2"/>
                </a:solidFill>
              </a:defRPr>
            </a:lvl1pPr>
          </a:lstStyle>
          <a:p>
            <a:r>
              <a:rPr lang="en-US" dirty="0" smtClean="0"/>
              <a:t>National Center for Emerging and </a:t>
            </a:r>
            <a:r>
              <a:rPr lang="en-US" dirty="0" err="1" smtClean="0"/>
              <a:t>Zoonotic</a:t>
            </a:r>
            <a:r>
              <a:rPr lang="en-US" dirty="0" smtClean="0"/>
              <a:t> Infectious Diseases</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1" baseline="0">
                <a:solidFill>
                  <a:schemeClr val="bg2"/>
                </a:solidFill>
              </a:defRPr>
            </a:lvl1pPr>
          </a:lstStyle>
          <a:p>
            <a:r>
              <a:rPr lang="en-US" dirty="0" smtClean="0"/>
              <a:t>Division of Healthcare Quality Promotion</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9" name="Rectangle 8"/>
          <p:cNvSpPr/>
          <p:nvPr userDrawn="1"/>
        </p:nvSpPr>
        <p:spPr>
          <a:xfrm>
            <a:off x="1371600" y="4343400"/>
            <a:ext cx="6400800" cy="292388"/>
          </a:xfrm>
          <a:prstGeom prst="rect">
            <a:avLst/>
          </a:prstGeom>
        </p:spPr>
        <p:txBody>
          <a:bodyPr wrap="square">
            <a:spAutoFit/>
          </a:bodyPr>
          <a:lstStyle/>
          <a:p>
            <a:pPr lvl="0"/>
            <a:r>
              <a:rPr lang="en-US" sz="1300" b="1" dirty="0" smtClean="0">
                <a:solidFill>
                  <a:schemeClr val="tx2"/>
                </a:solidFill>
              </a:rPr>
              <a:t>For more information please contact Centers for Disease Control and Prevention</a:t>
            </a:r>
          </a:p>
        </p:txBody>
      </p:sp>
      <p:sp>
        <p:nvSpPr>
          <p:cNvPr id="11" name="Rectangle 10"/>
          <p:cNvSpPr/>
          <p:nvPr userDrawn="1"/>
        </p:nvSpPr>
        <p:spPr>
          <a:xfrm>
            <a:off x="1371600" y="4706034"/>
            <a:ext cx="5943600" cy="646331"/>
          </a:xfrm>
          <a:prstGeom prst="rect">
            <a:avLst/>
          </a:prstGeom>
        </p:spPr>
        <p:txBody>
          <a:bodyPr wrap="square">
            <a:spAutoFit/>
          </a:bodyPr>
          <a:lstStyle/>
          <a:p>
            <a:pPr lvl="0"/>
            <a:r>
              <a:rPr lang="en-US" sz="1200" dirty="0" smtClean="0">
                <a:solidFill>
                  <a:schemeClr val="tx2"/>
                </a:solidFill>
              </a:rPr>
              <a:t>1600 Clifton Road NE, Atlanta, GA 30333</a:t>
            </a:r>
          </a:p>
          <a:p>
            <a:pPr lvl="0"/>
            <a:r>
              <a:rPr lang="en-US" sz="1200" dirty="0" smtClean="0">
                <a:solidFill>
                  <a:schemeClr val="tx2"/>
                </a:solidFill>
              </a:rPr>
              <a:t>Telephone, 1-800-CDC-INFO (232-4636)/TTY: 1-888-232-6348</a:t>
            </a:r>
          </a:p>
          <a:p>
            <a:pPr lvl="0"/>
            <a:r>
              <a:rPr lang="en-US" sz="1200" dirty="0" smtClean="0">
                <a:solidFill>
                  <a:schemeClr val="tx2"/>
                </a:solidFill>
              </a:rPr>
              <a:t>E-mail: cdcinfo@cdc.gov 	Web: www.cdc.gov</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1" baseline="0">
                <a:solidFill>
                  <a:schemeClr val="bg2"/>
                </a:solidFill>
              </a:defRPr>
            </a:lvl1pPr>
          </a:lstStyle>
          <a:p>
            <a:r>
              <a:rPr lang="en-US" dirty="0" smtClean="0"/>
              <a:t>National Center for Emerging and </a:t>
            </a:r>
            <a:r>
              <a:rPr lang="en-US" dirty="0" err="1" smtClean="0"/>
              <a:t>Zoonotic</a:t>
            </a:r>
            <a:r>
              <a:rPr lang="en-US" dirty="0" smtClean="0"/>
              <a:t> Infectious Diseases	</a:t>
            </a:r>
            <a:endParaRPr lang="en-US" dirty="0"/>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1" baseline="0">
                <a:solidFill>
                  <a:schemeClr val="bg2"/>
                </a:solidFill>
              </a:defRPr>
            </a:lvl1pPr>
          </a:lstStyle>
          <a:p>
            <a:r>
              <a:rPr lang="en-US" dirty="0" smtClean="0"/>
              <a:t>Division of Healthcare Quality Promotion</a:t>
            </a:r>
            <a:endParaRPr lang="en-US" dirty="0"/>
          </a:p>
        </p:txBody>
      </p:sp>
      <p:sp>
        <p:nvSpPr>
          <p:cNvPr id="7" name="Rectangle 6"/>
          <p:cNvSpPr/>
          <p:nvPr userDrawn="1"/>
        </p:nvSpPr>
        <p:spPr>
          <a:xfrm>
            <a:off x="1371600" y="5421868"/>
            <a:ext cx="5943600" cy="369332"/>
          </a:xfrm>
          <a:prstGeom prst="rect">
            <a:avLst/>
          </a:prstGeom>
        </p:spPr>
        <p:txBody>
          <a:bodyPr wrap="square">
            <a:spAutoFit/>
          </a:bodyPr>
          <a:lstStyle/>
          <a:p>
            <a:pPr lvl="0"/>
            <a:r>
              <a:rPr lang="en-US" sz="900" dirty="0" smtClean="0">
                <a:solidFill>
                  <a:schemeClr val="tx2"/>
                </a:solidFill>
              </a:rPr>
              <a:t>The findings</a:t>
            </a:r>
            <a:r>
              <a:rPr lang="en-US" sz="900" baseline="0" dirty="0" smtClean="0">
                <a:solidFill>
                  <a:schemeClr val="tx2"/>
                </a:solidFill>
              </a:rPr>
              <a:t> and conclusions in this report are those of the authors and do not necessarily represent the official position of the Centers for Disease Control and Prevention.</a:t>
            </a:r>
            <a:endParaRPr lang="en-US" sz="900" dirty="0" smtClean="0">
              <a:solidFill>
                <a:schemeClr val="tx2"/>
              </a:solidFill>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0"/>
            <a:ext cx="60960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676400" y="1981200"/>
            <a:ext cx="6096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367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0"/>
            <a:ext cx="60960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738703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849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a:prstGeom prst="rect">
            <a:avLst/>
          </a:prstGeom>
        </p:spPr>
        <p:txBody>
          <a:bodyPr/>
          <a:lstStyle/>
          <a:p>
            <a:r>
              <a:rPr lang="en-US" smtClean="0"/>
              <a:t>Click to edit Master title style</a:t>
            </a:r>
            <a:endParaRPr lang="en-US"/>
          </a:p>
        </p:txBody>
      </p:sp>
      <p:sp>
        <p:nvSpPr>
          <p:cNvPr id="3" name="Chart Placeholder 2"/>
          <p:cNvSpPr>
            <a:spLocks noGrp="1"/>
          </p:cNvSpPr>
          <p:nvPr>
            <p:ph type="chart" idx="1"/>
          </p:nvPr>
        </p:nvSpPr>
        <p:spPr>
          <a:xfrm>
            <a:off x="914400" y="1874838"/>
            <a:ext cx="7772400" cy="4525962"/>
          </a:xfrm>
          <a:prstGeom prst="rect">
            <a:avLst/>
          </a:prstGeom>
        </p:spPr>
        <p:txBody>
          <a:bodyPr rtlCol="0">
            <a:normAutofit/>
          </a:bodyPr>
          <a:lstStyle/>
          <a:p>
            <a:pPr lvl="0"/>
            <a:endParaRPr lang="en-US" noProof="0" dirty="0" smtClean="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dirty="0"/>
            </a:lvl1pPr>
          </a:lstStyle>
          <a:p>
            <a:pPr>
              <a:defRPr/>
            </a:pPr>
            <a:endParaRPr lang="en-US"/>
          </a:p>
        </p:txBody>
      </p:sp>
      <p:sp>
        <p:nvSpPr>
          <p:cNvPr id="5" name="Footer Placeholder 4"/>
          <p:cNvSpPr>
            <a:spLocks noGrp="1"/>
          </p:cNvSpPr>
          <p:nvPr>
            <p:ph type="ftr" sz="quarter" idx="11"/>
          </p:nvPr>
        </p:nvSpPr>
        <p:spPr>
          <a:xfrm>
            <a:off x="457200" y="6245225"/>
            <a:ext cx="8229600" cy="476250"/>
          </a:xfrm>
          <a:prstGeom prst="rect">
            <a:avLst/>
          </a:prstGeom>
        </p:spPr>
        <p:txBody>
          <a:bodyPr/>
          <a:lstStyle>
            <a:lvl1pPr>
              <a:defRPr dirty="0"/>
            </a:lvl1pPr>
          </a:lstStyle>
          <a:p>
            <a:pPr>
              <a:defRPr/>
            </a:pPr>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A6487045-5D6F-4D4D-9D8F-2C618DADD979}" type="slidenum">
              <a:rPr lang="en-US"/>
              <a:pPr>
                <a:defRPr/>
              </a:pPr>
              <a:t>‹#›</a:t>
            </a:fld>
            <a:endParaRPr lang="en-US" dirty="0"/>
          </a:p>
        </p:txBody>
      </p:sp>
    </p:spTree>
    <p:extLst>
      <p:ext uri="{BB962C8B-B14F-4D97-AF65-F5344CB8AC3E}">
        <p14:creationId xmlns:p14="http://schemas.microsoft.com/office/powerpoint/2010/main" val="2463362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 id="2147483685" r:id="rId2"/>
    <p:sldLayoutId id="2147483697" r:id="rId3"/>
    <p:sldLayoutId id="2147483693" r:id="rId4"/>
    <p:sldLayoutId id="2147483694" r:id="rId5"/>
    <p:sldLayoutId id="2147483686" r:id="rId6"/>
    <p:sldLayoutId id="2147483688" r:id="rId7"/>
    <p:sldLayoutId id="2147483689" r:id="rId8"/>
    <p:sldLayoutId id="2147483690" r:id="rId9"/>
    <p:sldLayoutId id="2147483698" r:id="rId10"/>
    <p:sldLayoutId id="2147483699" r:id="rId11"/>
    <p:sldLayoutId id="2147483701" r:id="rId12"/>
    <p:sldLayoutId id="2147483702" r:id="rId13"/>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http://www.cdc.gov/DRUGRESISTANCE/healthcare/images/ltcBurdenPyramid_r2_c1.gif" TargetMode="External"/><Relationship Id="rId13" Type="http://schemas.openxmlformats.org/officeDocument/2006/relationships/hyperlink" Target="http://www.cdc.gov/DRUGRESISTANCE/healthcare/ltc.htm" TargetMode="External"/><Relationship Id="rId3" Type="http://schemas.openxmlformats.org/officeDocument/2006/relationships/image" Target="../media/image14.png"/><Relationship Id="rId7" Type="http://schemas.openxmlformats.org/officeDocument/2006/relationships/image" Target="../media/image16.png"/><Relationship Id="rId12" Type="http://schemas.openxmlformats.org/officeDocument/2006/relationships/image" Target="http://www.cdc.gov/DRUGRESISTANCE/healthcare/images/ltcBurdenPyramid_r2_c3.gif" TargetMode="External"/><Relationship Id="rId2" Type="http://schemas.openxmlformats.org/officeDocument/2006/relationships/image" Target="http://www.cdc.gov/DRUGRESISTANCE/healthcare/spacer.gif" TargetMode="External"/><Relationship Id="rId1" Type="http://schemas.openxmlformats.org/officeDocument/2006/relationships/slideLayout" Target="../slideLayouts/slideLayout12.xml"/><Relationship Id="rId6" Type="http://schemas.openxmlformats.org/officeDocument/2006/relationships/image" Target="http://www.cdc.gov/DRUGRESISTANCE/healthcare/images/ltcBurdenPyramid_r1_c3.gif" TargetMode="External"/><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http://www.cdc.gov/DRUGRESISTANCE/healthcare/images/ltcBurdenPyramid_r2_c2.gif" TargetMode="External"/><Relationship Id="rId4" Type="http://schemas.openxmlformats.org/officeDocument/2006/relationships/image" Target="http://www.cdc.gov/DRUGRESISTANCE/healthcare/images/ltcBurdenPyramid_r1_c2.gif" TargetMode="External"/><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Carolyn Gould, MD, MSCR</a:t>
            </a:r>
            <a:endParaRPr lang="en-US" dirty="0"/>
          </a:p>
        </p:txBody>
      </p:sp>
      <p:sp>
        <p:nvSpPr>
          <p:cNvPr id="3" name="Text Placeholder 2"/>
          <p:cNvSpPr>
            <a:spLocks noGrp="1"/>
          </p:cNvSpPr>
          <p:nvPr>
            <p:ph type="body" sz="quarter" idx="10"/>
          </p:nvPr>
        </p:nvSpPr>
        <p:spPr/>
        <p:txBody>
          <a:bodyPr/>
          <a:lstStyle/>
          <a:p>
            <a:r>
              <a:rPr lang="en-US" dirty="0" smtClean="0"/>
              <a:t>Division of Healthcare Quality Promotion</a:t>
            </a:r>
          </a:p>
          <a:p>
            <a:r>
              <a:rPr lang="en-US" dirty="0" smtClean="0"/>
              <a:t>Centers for Disease Control and Prevention</a:t>
            </a:r>
          </a:p>
          <a:p>
            <a:endParaRPr lang="en-US" dirty="0"/>
          </a:p>
          <a:p>
            <a:r>
              <a:rPr lang="en-US" dirty="0" smtClean="0"/>
              <a:t>MA Infection Prevention Partnership</a:t>
            </a:r>
          </a:p>
          <a:p>
            <a:r>
              <a:rPr lang="en-US" dirty="0" smtClean="0"/>
              <a:t>UTI in the Elderly Workshop</a:t>
            </a:r>
          </a:p>
          <a:p>
            <a:r>
              <a:rPr lang="en-US" dirty="0" smtClean="0"/>
              <a:t>June 18, 2013</a:t>
            </a:r>
            <a:endParaRPr lang="en-US" dirty="0"/>
          </a:p>
        </p:txBody>
      </p:sp>
      <p:sp>
        <p:nvSpPr>
          <p:cNvPr id="4" name="Title 3"/>
          <p:cNvSpPr>
            <a:spLocks noGrp="1"/>
          </p:cNvSpPr>
          <p:nvPr>
            <p:ph type="title"/>
          </p:nvPr>
        </p:nvSpPr>
        <p:spPr/>
        <p:txBody>
          <a:bodyPr/>
          <a:lstStyle/>
          <a:p>
            <a:r>
              <a:rPr lang="en-US" dirty="0" smtClean="0"/>
              <a:t>Improving Diagnosis and Appropriate Treatment of Urinary Tract Infection:</a:t>
            </a:r>
            <a:br>
              <a:rPr lang="en-US" dirty="0" smtClean="0"/>
            </a:br>
            <a:r>
              <a:rPr lang="en-US" dirty="0" smtClean="0"/>
              <a:t>The National Perspective</a:t>
            </a:r>
            <a:endParaRPr lang="en-US" dirty="0"/>
          </a:p>
        </p:txBody>
      </p:sp>
      <p:sp>
        <p:nvSpPr>
          <p:cNvPr id="5" name="Text Placeholder 4"/>
          <p:cNvSpPr>
            <a:spLocks noGrp="1"/>
          </p:cNvSpPr>
          <p:nvPr>
            <p:ph type="body" sz="quarter" idx="11"/>
          </p:nvPr>
        </p:nvSpPr>
        <p:spPr/>
        <p:txBody>
          <a:bodyPr/>
          <a:lstStyle/>
          <a:p>
            <a:r>
              <a:rPr lang="en-US" dirty="0" smtClean="0"/>
              <a:t>National Center for Emerging and </a:t>
            </a:r>
            <a:r>
              <a:rPr lang="en-US" dirty="0" err="1" smtClean="0"/>
              <a:t>Zoonotic</a:t>
            </a:r>
            <a:r>
              <a:rPr lang="en-US" dirty="0" smtClean="0"/>
              <a:t> Infectious Diseases</a:t>
            </a:r>
            <a:endParaRPr lang="en-US" dirty="0"/>
          </a:p>
        </p:txBody>
      </p:sp>
      <p:sp>
        <p:nvSpPr>
          <p:cNvPr id="6" name="Text Placeholder 5"/>
          <p:cNvSpPr>
            <a:spLocks noGrp="1"/>
          </p:cNvSpPr>
          <p:nvPr>
            <p:ph type="body" sz="quarter" idx="12"/>
          </p:nvPr>
        </p:nvSpPr>
        <p:spPr/>
        <p:txBody>
          <a:bodyPr/>
          <a:lstStyle/>
          <a:p>
            <a:r>
              <a:rPr lang="en-US" dirty="0" smtClean="0"/>
              <a:t>Division of Healthcare </a:t>
            </a:r>
            <a:r>
              <a:rPr lang="en-US" smtClean="0"/>
              <a:t>Quality Promotion</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3505200"/>
            <a:ext cx="1681935" cy="2514600"/>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Nothing to disclose</a:t>
            </a:r>
            <a:endParaRPr 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Diagnostic challenges with UTI in the elderly</a:t>
            </a:r>
          </a:p>
          <a:p>
            <a:r>
              <a:rPr lang="en-US" dirty="0" smtClean="0"/>
              <a:t>Impacts of antimicrobial use</a:t>
            </a:r>
          </a:p>
          <a:p>
            <a:r>
              <a:rPr lang="en-US" dirty="0" smtClean="0"/>
              <a:t>Improving UTI diagnosis and appropriate treatment</a:t>
            </a:r>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0617252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bwMode="auto">
          <a:xfrm>
            <a:off x="457200" y="533400"/>
            <a:ext cx="8458200" cy="792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defTabSz="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sz="3200" b="1" dirty="0" smtClean="0"/>
              <a:t>UTI in the Elderly: Diagnostic Dilemma</a:t>
            </a:r>
          </a:p>
        </p:txBody>
      </p:sp>
      <p:sp>
        <p:nvSpPr>
          <p:cNvPr id="26627" name="Rectangle 2"/>
          <p:cNvSpPr>
            <a:spLocks noGrp="1" noChangeArrowheads="1"/>
          </p:cNvSpPr>
          <p:nvPr>
            <p:ph type="body" idx="4294967295"/>
          </p:nvPr>
        </p:nvSpPr>
        <p:spPr bwMode="auto">
          <a:xfrm>
            <a:off x="301625" y="1543050"/>
            <a:ext cx="8232775" cy="42481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430213" indent="-323850" defTabSz="457200">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sz="2800" dirty="0" smtClean="0">
                <a:solidFill>
                  <a:schemeClr val="bg2"/>
                </a:solidFill>
              </a:rPr>
              <a:t>”UTI” incorrectly diagnosed in ~ 40% of cases among patients </a:t>
            </a:r>
            <a:r>
              <a:rPr lang="fi-FI" sz="2800" dirty="0" smtClean="0">
                <a:solidFill>
                  <a:schemeClr val="bg2"/>
                </a:solidFill>
                <a:latin typeface="Calibri"/>
              </a:rPr>
              <a:t>≥ </a:t>
            </a:r>
            <a:r>
              <a:rPr lang="fi-FI" sz="2800" dirty="0" smtClean="0">
                <a:solidFill>
                  <a:schemeClr val="bg2"/>
                </a:solidFill>
              </a:rPr>
              <a:t>75 years</a:t>
            </a:r>
            <a:r>
              <a:rPr lang="fi-FI" sz="2800" baseline="30000" dirty="0" smtClean="0">
                <a:solidFill>
                  <a:schemeClr val="bg2"/>
                </a:solidFill>
              </a:rPr>
              <a:t>1</a:t>
            </a:r>
            <a:r>
              <a:rPr lang="fi-FI" sz="2800" dirty="0" smtClean="0">
                <a:solidFill>
                  <a:schemeClr val="bg2"/>
                </a:solidFill>
              </a:rPr>
              <a:t> </a:t>
            </a:r>
          </a:p>
          <a:p>
            <a:pPr marL="430213" indent="-323850" defTabSz="457200">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sz="2800" dirty="0">
                <a:solidFill>
                  <a:schemeClr val="bg2"/>
                </a:solidFill>
              </a:rPr>
              <a:t>A</a:t>
            </a:r>
            <a:r>
              <a:rPr lang="fi-FI" sz="2800" dirty="0" smtClean="0">
                <a:solidFill>
                  <a:schemeClr val="bg2"/>
                </a:solidFill>
              </a:rPr>
              <a:t>typical presentation of disease in this age group</a:t>
            </a:r>
          </a:p>
          <a:p>
            <a:pPr marL="430213" indent="-323850" defTabSz="457200">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sz="2800" dirty="0" smtClean="0">
                <a:solidFill>
                  <a:schemeClr val="bg2"/>
                </a:solidFill>
              </a:rPr>
              <a:t>Result is a large amount of inappropriate antimicrobial use</a:t>
            </a:r>
          </a:p>
        </p:txBody>
      </p:sp>
      <p:sp>
        <p:nvSpPr>
          <p:cNvPr id="26629" name="Text Box 5"/>
          <p:cNvSpPr txBox="1">
            <a:spLocks noChangeArrowheads="1"/>
          </p:cNvSpPr>
          <p:nvPr/>
        </p:nvSpPr>
        <p:spPr bwMode="auto">
          <a:xfrm>
            <a:off x="3408363" y="6172200"/>
            <a:ext cx="5507037" cy="488950"/>
          </a:xfrm>
          <a:prstGeom prst="rect">
            <a:avLst/>
          </a:prstGeom>
          <a:noFill/>
          <a:ln w="9525">
            <a:noFill/>
            <a:round/>
            <a:headEnd/>
            <a:tailEnd/>
          </a:ln>
        </p:spPr>
        <p:txBody>
          <a:bodyPr lIns="81639" tIns="40820" rIns="81639" bIns="40820"/>
          <a:lstStyle/>
          <a:p>
            <a:pPr defTabSz="414338" hangingPunct="0">
              <a:lnSpc>
                <a:spcPct val="104000"/>
              </a:lnSpc>
              <a:buClr>
                <a:srgbClr val="000000"/>
              </a:buClr>
              <a:buSzPct val="45000"/>
              <a:buFont typeface="Wingdings" pitchFamily="2" charset="2"/>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pPr>
            <a:r>
              <a:rPr lang="fi-FI" sz="1400" dirty="0" smtClean="0">
                <a:latin typeface="+mn-lt"/>
              </a:rPr>
              <a:t>1. Woodford</a:t>
            </a:r>
            <a:r>
              <a:rPr lang="fi-FI" sz="1400" dirty="0">
                <a:latin typeface="+mn-lt"/>
              </a:rPr>
              <a:t>, H. J. &amp; George, J</a:t>
            </a:r>
            <a:r>
              <a:rPr lang="fi-FI" sz="1400" i="1" dirty="0">
                <a:latin typeface="+mn-lt"/>
              </a:rPr>
              <a:t>.</a:t>
            </a:r>
            <a:r>
              <a:rPr lang="fi-FI" sz="1400" dirty="0">
                <a:latin typeface="+mn-lt"/>
              </a:rPr>
              <a:t> J Am Geriatr Soc 57:107–114, </a:t>
            </a:r>
            <a:r>
              <a:rPr lang="fi-FI" sz="1400" dirty="0" smtClean="0">
                <a:latin typeface="+mn-lt"/>
              </a:rPr>
              <a:t>2009</a:t>
            </a:r>
            <a:endParaRPr lang="fi-FI" sz="1400" dirty="0">
              <a:latin typeface="+mn-lt"/>
            </a:endParaRPr>
          </a:p>
        </p:txBody>
      </p:sp>
    </p:spTree>
    <p:extLst>
      <p:ext uri="{BB962C8B-B14F-4D97-AF65-F5344CB8AC3E}">
        <p14:creationId xmlns:p14="http://schemas.microsoft.com/office/powerpoint/2010/main" val="37063821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1"/>
          <p:cNvSpPr>
            <a:spLocks noGrp="1" noChangeArrowheads="1"/>
          </p:cNvSpPr>
          <p:nvPr>
            <p:ph type="title"/>
          </p:nvPr>
        </p:nvSpPr>
        <p:spPr>
          <a:xfrm>
            <a:off x="1219200" y="457200"/>
            <a:ext cx="6781800" cy="1143000"/>
          </a:xfrm>
        </p:spPr>
        <p:txBody>
          <a:bodyPr lIns="0" tIns="0" rIns="0" bIns="0"/>
          <a:lstStyle/>
          <a:p>
            <a:pPr defTabSz="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i-FI" sz="3200" b="1" dirty="0" smtClean="0"/>
              <a:t>Diagnosing UTI in long-term care facility residents</a:t>
            </a:r>
          </a:p>
        </p:txBody>
      </p:sp>
      <p:sp>
        <p:nvSpPr>
          <p:cNvPr id="27651" name="Rectangle 2"/>
          <p:cNvSpPr>
            <a:spLocks noGrp="1" noChangeArrowheads="1"/>
          </p:cNvSpPr>
          <p:nvPr>
            <p:ph type="body" idx="4294967295"/>
          </p:nvPr>
        </p:nvSpPr>
        <p:spPr bwMode="auto">
          <a:xfrm>
            <a:off x="382588" y="1604963"/>
            <a:ext cx="8380412" cy="45307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430213" indent="-323850" defTabSz="457200">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sz="2800" dirty="0" smtClean="0">
                <a:solidFill>
                  <a:schemeClr val="bg2"/>
                </a:solidFill>
              </a:rPr>
              <a:t>Multiple comorbid illnesses</a:t>
            </a:r>
          </a:p>
          <a:p>
            <a:pPr marL="849313" lvl="2" indent="-342900" defTabSz="457200">
              <a:buFont typeface="Courier New" pitchFamily="49" charset="0"/>
              <a:buChar char="o"/>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dirty="0">
                <a:solidFill>
                  <a:schemeClr val="bg2"/>
                </a:solidFill>
              </a:rPr>
              <a:t>Symptoms may be mistakenly attributed to </a:t>
            </a:r>
            <a:r>
              <a:rPr lang="fi-FI" dirty="0" smtClean="0">
                <a:solidFill>
                  <a:schemeClr val="bg2"/>
                </a:solidFill>
              </a:rPr>
              <a:t>UTI</a:t>
            </a:r>
          </a:p>
          <a:p>
            <a:pPr marL="430213" indent="-323850" defTabSz="457200">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sz="2800" dirty="0" smtClean="0">
                <a:solidFill>
                  <a:schemeClr val="bg2"/>
                </a:solidFill>
              </a:rPr>
              <a:t>Cognitive impairment</a:t>
            </a:r>
          </a:p>
          <a:p>
            <a:pPr marL="919163" lvl="1" indent="-342900" defTabSz="457200">
              <a:buFont typeface="Courier New" pitchFamily="49" charset="0"/>
              <a:buChar char="o"/>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sz="2400" dirty="0" smtClean="0">
                <a:solidFill>
                  <a:schemeClr val="bg2"/>
                </a:solidFill>
              </a:rPr>
              <a:t>May not be able to report their symptoms</a:t>
            </a:r>
          </a:p>
        </p:txBody>
      </p:sp>
    </p:spTree>
    <p:extLst>
      <p:ext uri="{BB962C8B-B14F-4D97-AF65-F5344CB8AC3E}">
        <p14:creationId xmlns:p14="http://schemas.microsoft.com/office/powerpoint/2010/main" val="15375955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bwMode="auto">
          <a:xfrm>
            <a:off x="381000" y="762000"/>
            <a:ext cx="8229600" cy="8382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3200" b="1" dirty="0" smtClean="0">
                <a:solidFill>
                  <a:srgbClr val="FFC000"/>
                </a:solidFill>
              </a:rPr>
              <a:t>Asymptomatic </a:t>
            </a:r>
            <a:r>
              <a:rPr lang="en-US" sz="3200" b="1" dirty="0" err="1" smtClean="0">
                <a:solidFill>
                  <a:srgbClr val="FFC000"/>
                </a:solidFill>
              </a:rPr>
              <a:t>bacteriuria</a:t>
            </a:r>
            <a:endParaRPr lang="en-US" sz="3200" b="1" dirty="0" smtClean="0">
              <a:solidFill>
                <a:srgbClr val="FFC000"/>
              </a:solidFill>
            </a:endParaRPr>
          </a:p>
        </p:txBody>
      </p:sp>
      <p:sp>
        <p:nvSpPr>
          <p:cNvPr id="8195" name="Rectangle 3"/>
          <p:cNvSpPr>
            <a:spLocks noGrp="1" noChangeArrowheads="1"/>
          </p:cNvSpPr>
          <p:nvPr>
            <p:ph type="body" idx="1"/>
          </p:nvPr>
        </p:nvSpPr>
        <p:spPr bwMode="auto">
          <a:xfrm>
            <a:off x="304800" y="1600200"/>
            <a:ext cx="8534400" cy="464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80000"/>
              </a:lnSpc>
            </a:pPr>
            <a:r>
              <a:rPr lang="en-US" sz="2800" dirty="0" smtClean="0">
                <a:solidFill>
                  <a:schemeClr val="tx2"/>
                </a:solidFill>
              </a:rPr>
              <a:t>Definition</a:t>
            </a:r>
          </a:p>
          <a:p>
            <a:pPr lvl="1" eaLnBrk="1" hangingPunct="1">
              <a:lnSpc>
                <a:spcPct val="80000"/>
              </a:lnSpc>
            </a:pPr>
            <a:r>
              <a:rPr lang="en-US" sz="2400" dirty="0" smtClean="0">
                <a:solidFill>
                  <a:schemeClr val="tx2"/>
                </a:solidFill>
              </a:rPr>
              <a:t>Quantitative culture with ≥10</a:t>
            </a:r>
            <a:r>
              <a:rPr lang="en-US" sz="2400" baseline="30000" dirty="0" smtClean="0">
                <a:solidFill>
                  <a:schemeClr val="tx2"/>
                </a:solidFill>
              </a:rPr>
              <a:t>5</a:t>
            </a:r>
            <a:r>
              <a:rPr lang="en-US" sz="2400" dirty="0" smtClean="0">
                <a:solidFill>
                  <a:schemeClr val="tx2"/>
                </a:solidFill>
              </a:rPr>
              <a:t> colony forming units/ml in an appropriately collected urine specimen without clinical signs/symptoms localizing to the urinary tract</a:t>
            </a:r>
          </a:p>
          <a:p>
            <a:pPr lvl="1" eaLnBrk="1" hangingPunct="1">
              <a:lnSpc>
                <a:spcPct val="80000"/>
              </a:lnSpc>
            </a:pPr>
            <a:endParaRPr lang="en-US" sz="2800" dirty="0" smtClean="0">
              <a:solidFill>
                <a:schemeClr val="tx2"/>
              </a:solidFill>
            </a:endParaRPr>
          </a:p>
          <a:p>
            <a:pPr eaLnBrk="1" hangingPunct="1">
              <a:lnSpc>
                <a:spcPct val="80000"/>
              </a:lnSpc>
            </a:pPr>
            <a:r>
              <a:rPr lang="en-US" sz="2800" dirty="0" smtClean="0">
                <a:solidFill>
                  <a:schemeClr val="tx2"/>
                </a:solidFill>
              </a:rPr>
              <a:t>Incidence of </a:t>
            </a:r>
            <a:r>
              <a:rPr lang="en-US" sz="2800" dirty="0" err="1" smtClean="0">
                <a:solidFill>
                  <a:schemeClr val="tx2"/>
                </a:solidFill>
              </a:rPr>
              <a:t>bacteriuria</a:t>
            </a:r>
            <a:r>
              <a:rPr lang="en-US" sz="2800" dirty="0" smtClean="0">
                <a:solidFill>
                  <a:schemeClr val="tx2"/>
                </a:solidFill>
              </a:rPr>
              <a:t> with indwelling urinary catheters</a:t>
            </a:r>
            <a:endParaRPr lang="en-US" sz="2400" dirty="0" smtClean="0">
              <a:solidFill>
                <a:schemeClr val="tx2"/>
              </a:solidFill>
            </a:endParaRPr>
          </a:p>
          <a:p>
            <a:pPr lvl="1" eaLnBrk="1" hangingPunct="1">
              <a:lnSpc>
                <a:spcPct val="80000"/>
              </a:lnSpc>
            </a:pPr>
            <a:r>
              <a:rPr lang="en-US" sz="2400" dirty="0" smtClean="0">
                <a:solidFill>
                  <a:schemeClr val="tx2"/>
                </a:solidFill>
              </a:rPr>
              <a:t>3-10% per catheter-day</a:t>
            </a:r>
          </a:p>
          <a:p>
            <a:pPr lvl="1" eaLnBrk="1" hangingPunct="1">
              <a:lnSpc>
                <a:spcPct val="80000"/>
              </a:lnSpc>
            </a:pPr>
            <a:r>
              <a:rPr lang="en-US" sz="2400" dirty="0" smtClean="0">
                <a:solidFill>
                  <a:schemeClr val="tx2"/>
                </a:solidFill>
              </a:rPr>
              <a:t>26% of people with a catheter between 2-10 days</a:t>
            </a:r>
          </a:p>
          <a:p>
            <a:pPr lvl="1" eaLnBrk="1" hangingPunct="1">
              <a:lnSpc>
                <a:spcPct val="80000"/>
              </a:lnSpc>
            </a:pPr>
            <a:r>
              <a:rPr lang="en-US" sz="2400" dirty="0" smtClean="0">
                <a:solidFill>
                  <a:schemeClr val="tx2"/>
                </a:solidFill>
              </a:rPr>
              <a:t>100% of people with long-term (&gt;30 d) catheters</a:t>
            </a:r>
          </a:p>
          <a:p>
            <a:pPr lvl="1" eaLnBrk="1" hangingPunct="1">
              <a:lnSpc>
                <a:spcPct val="80000"/>
              </a:lnSpc>
            </a:pPr>
            <a:endParaRPr lang="en-US" sz="2400" dirty="0" smtClean="0">
              <a:solidFill>
                <a:schemeClr val="tx2"/>
              </a:solidFill>
            </a:endParaRPr>
          </a:p>
          <a:p>
            <a:pPr>
              <a:lnSpc>
                <a:spcPct val="80000"/>
              </a:lnSpc>
            </a:pPr>
            <a:r>
              <a:rPr lang="en-US" sz="2800" dirty="0" err="1" smtClean="0">
                <a:solidFill>
                  <a:schemeClr val="tx2"/>
                </a:solidFill>
              </a:rPr>
              <a:t>Bacteriuria</a:t>
            </a:r>
            <a:r>
              <a:rPr lang="en-US" sz="2800" dirty="0" smtClean="0">
                <a:solidFill>
                  <a:schemeClr val="tx2"/>
                </a:solidFill>
              </a:rPr>
              <a:t> is rarely symptomatic</a:t>
            </a:r>
          </a:p>
        </p:txBody>
      </p:sp>
    </p:spTree>
    <p:extLst>
      <p:ext uri="{BB962C8B-B14F-4D97-AF65-F5344CB8AC3E}">
        <p14:creationId xmlns:p14="http://schemas.microsoft.com/office/powerpoint/2010/main" val="618559952"/>
      </p:ext>
    </p:extLst>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bwMode="auto">
          <a:xfrm>
            <a:off x="381000" y="533400"/>
            <a:ext cx="8305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3200" b="1" smtClean="0"/>
              <a:t>Asymptomatic Bacteriuria (ASB)</a:t>
            </a:r>
          </a:p>
        </p:txBody>
      </p:sp>
      <p:pic>
        <p:nvPicPr>
          <p:cNvPr id="286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852613"/>
            <a:ext cx="8839200" cy="351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973263"/>
            <a:ext cx="525780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69953"/>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228600" y="274638"/>
            <a:ext cx="8458200" cy="792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3200" b="1" dirty="0" smtClean="0"/>
              <a:t>Prevalence of Asymptomatic </a:t>
            </a:r>
            <a:r>
              <a:rPr lang="en-US" sz="3200" b="1" dirty="0" err="1" smtClean="0"/>
              <a:t>Bacteriuria</a:t>
            </a:r>
            <a:endParaRPr lang="en-US" sz="3200" b="1" dirty="0" smtClean="0"/>
          </a:p>
        </p:txBody>
      </p:sp>
      <p:pic>
        <p:nvPicPr>
          <p:cNvPr id="2969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990600"/>
            <a:ext cx="6400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 Box 5"/>
          <p:cNvSpPr txBox="1">
            <a:spLocks noChangeArrowheads="1"/>
          </p:cNvSpPr>
          <p:nvPr/>
        </p:nvSpPr>
        <p:spPr bwMode="auto">
          <a:xfrm>
            <a:off x="4876800" y="6488113"/>
            <a:ext cx="3977371" cy="23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42900" lvl="0" indent="-342900" eaLnBrk="1" hangingPunct="1">
              <a:lnSpc>
                <a:spcPts val="1100"/>
              </a:lnSpc>
              <a:spcBef>
                <a:spcPct val="20000"/>
              </a:spcBef>
            </a:pPr>
            <a:r>
              <a:rPr lang="en-US" sz="1100" dirty="0" smtClean="0">
                <a:solidFill>
                  <a:srgbClr val="FFC000"/>
                </a:solidFill>
                <a:latin typeface="Myriad Web Pro"/>
              </a:rPr>
              <a:t>IDSA Guideline: Nicolle </a:t>
            </a:r>
            <a:r>
              <a:rPr lang="en-US" sz="1100" dirty="0">
                <a:solidFill>
                  <a:srgbClr val="FFC000"/>
                </a:solidFill>
                <a:latin typeface="Myriad Web Pro"/>
              </a:rPr>
              <a:t>LE et al.  </a:t>
            </a:r>
            <a:r>
              <a:rPr lang="en-US" sz="1100" dirty="0" err="1">
                <a:solidFill>
                  <a:srgbClr val="FFC000"/>
                </a:solidFill>
                <a:latin typeface="Myriad Web Pro"/>
              </a:rPr>
              <a:t>Clin</a:t>
            </a:r>
            <a:r>
              <a:rPr lang="en-US" sz="1100" dirty="0">
                <a:solidFill>
                  <a:srgbClr val="FFC000"/>
                </a:solidFill>
                <a:latin typeface="Myriad Web Pro"/>
              </a:rPr>
              <a:t> Infect Dis 2005; 40:643–54</a:t>
            </a:r>
          </a:p>
        </p:txBody>
      </p:sp>
      <p:sp>
        <p:nvSpPr>
          <p:cNvPr id="2" name="Rectangle 1"/>
          <p:cNvSpPr/>
          <p:nvPr/>
        </p:nvSpPr>
        <p:spPr>
          <a:xfrm>
            <a:off x="1295400" y="3048000"/>
            <a:ext cx="6400800" cy="1371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95400" y="5257800"/>
            <a:ext cx="64008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1381168"/>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2"/>
          <p:cNvSpPr txBox="1">
            <a:spLocks noChangeArrowheads="1"/>
          </p:cNvSpPr>
          <p:nvPr/>
        </p:nvSpPr>
        <p:spPr bwMode="auto">
          <a:xfrm>
            <a:off x="1754188" y="466725"/>
            <a:ext cx="5634037" cy="510909"/>
          </a:xfrm>
          <a:prstGeom prst="rect">
            <a:avLst/>
          </a:prstGeom>
          <a:noFill/>
          <a:ln w="9525">
            <a:noFill/>
            <a:miter lim="800000"/>
            <a:headEnd/>
            <a:tailEnd/>
          </a:ln>
        </p:spPr>
        <p:txBody>
          <a:bodyPr>
            <a:spAutoFit/>
          </a:bodyPr>
          <a:lstStyle/>
          <a:p>
            <a:pPr algn="ctr" eaLnBrk="0" hangingPunct="0">
              <a:lnSpc>
                <a:spcPct val="80000"/>
              </a:lnSpc>
            </a:pPr>
            <a:r>
              <a:rPr lang="en-US" sz="3200" b="1" dirty="0">
                <a:solidFill>
                  <a:srgbClr val="FFC000"/>
                </a:solidFill>
                <a:latin typeface="+mj-lt"/>
                <a:ea typeface="MS PGothic"/>
                <a:cs typeface="MS PGothic"/>
              </a:rPr>
              <a:t>The Iceberg Effect</a:t>
            </a:r>
          </a:p>
        </p:txBody>
      </p:sp>
      <p:grpSp>
        <p:nvGrpSpPr>
          <p:cNvPr id="36866" name="Group 3"/>
          <p:cNvGrpSpPr>
            <a:grpSpLocks/>
          </p:cNvGrpSpPr>
          <p:nvPr/>
        </p:nvGrpSpPr>
        <p:grpSpPr bwMode="auto">
          <a:xfrm>
            <a:off x="450850" y="1408113"/>
            <a:ext cx="8197850" cy="5103812"/>
            <a:chOff x="284" y="887"/>
            <a:chExt cx="5164" cy="3215"/>
          </a:xfrm>
        </p:grpSpPr>
        <p:pic>
          <p:nvPicPr>
            <p:cNvPr id="36868" name="Picture 4" descr="Picture10"/>
            <p:cNvPicPr>
              <a:picLocks noChangeAspect="1" noChangeArrowheads="1"/>
            </p:cNvPicPr>
            <p:nvPr/>
          </p:nvPicPr>
          <p:blipFill>
            <a:blip r:embed="rId3"/>
            <a:srcRect/>
            <a:stretch>
              <a:fillRect/>
            </a:stretch>
          </p:blipFill>
          <p:spPr bwMode="auto">
            <a:xfrm>
              <a:off x="634" y="887"/>
              <a:ext cx="4503" cy="3215"/>
            </a:xfrm>
            <a:prstGeom prst="rect">
              <a:avLst/>
            </a:prstGeom>
            <a:noFill/>
            <a:ln w="9525">
              <a:noFill/>
              <a:miter lim="800000"/>
              <a:headEnd/>
              <a:tailEnd/>
            </a:ln>
          </p:spPr>
        </p:pic>
        <p:sp>
          <p:nvSpPr>
            <p:cNvPr id="36869" name="Rectangle 5"/>
            <p:cNvSpPr>
              <a:spLocks noChangeArrowheads="1"/>
            </p:cNvSpPr>
            <p:nvPr/>
          </p:nvSpPr>
          <p:spPr bwMode="auto">
            <a:xfrm>
              <a:off x="2496" y="1054"/>
              <a:ext cx="1095" cy="365"/>
            </a:xfrm>
            <a:prstGeom prst="rect">
              <a:avLst/>
            </a:prstGeom>
            <a:noFill/>
            <a:ln w="9525">
              <a:noFill/>
              <a:miter lim="800000"/>
              <a:headEnd/>
              <a:tailEnd/>
            </a:ln>
          </p:spPr>
          <p:txBody>
            <a:bodyPr wrap="none">
              <a:spAutoFit/>
            </a:bodyPr>
            <a:lstStyle/>
            <a:p>
              <a:pPr eaLnBrk="0" hangingPunct="0"/>
              <a:r>
                <a:rPr lang="en-US" sz="3200" b="1">
                  <a:solidFill>
                    <a:srgbClr val="000000"/>
                  </a:solidFill>
                  <a:ea typeface="MS PGothic"/>
                  <a:cs typeface="MS PGothic"/>
                </a:rPr>
                <a:t>Infected</a:t>
              </a:r>
            </a:p>
          </p:txBody>
        </p:sp>
        <p:sp>
          <p:nvSpPr>
            <p:cNvPr id="36870" name="Freeform 6"/>
            <p:cNvSpPr>
              <a:spLocks/>
            </p:cNvSpPr>
            <p:nvPr/>
          </p:nvSpPr>
          <p:spPr bwMode="auto">
            <a:xfrm>
              <a:off x="284" y="2117"/>
              <a:ext cx="5164" cy="1960"/>
            </a:xfrm>
            <a:custGeom>
              <a:avLst/>
              <a:gdLst>
                <a:gd name="T0" fmla="*/ 147 w 5952"/>
                <a:gd name="T1" fmla="*/ 61 h 2160"/>
                <a:gd name="T2" fmla="*/ 156 w 5952"/>
                <a:gd name="T3" fmla="*/ 127 h 2160"/>
                <a:gd name="T4" fmla="*/ 156 w 5952"/>
                <a:gd name="T5" fmla="*/ 209 h 2160"/>
                <a:gd name="T6" fmla="*/ 186 w 5952"/>
                <a:gd name="T7" fmla="*/ 259 h 2160"/>
                <a:gd name="T8" fmla="*/ 206 w 5952"/>
                <a:gd name="T9" fmla="*/ 242 h 2160"/>
                <a:gd name="T10" fmla="*/ 226 w 5952"/>
                <a:gd name="T11" fmla="*/ 390 h 2160"/>
                <a:gd name="T12" fmla="*/ 256 w 5952"/>
                <a:gd name="T13" fmla="*/ 390 h 2160"/>
                <a:gd name="T14" fmla="*/ 298 w 5952"/>
                <a:gd name="T15" fmla="*/ 505 h 2160"/>
                <a:gd name="T16" fmla="*/ 327 w 5952"/>
                <a:gd name="T17" fmla="*/ 521 h 2160"/>
                <a:gd name="T18" fmla="*/ 367 w 5952"/>
                <a:gd name="T19" fmla="*/ 621 h 2160"/>
                <a:gd name="T20" fmla="*/ 447 w 5952"/>
                <a:gd name="T21" fmla="*/ 637 h 2160"/>
                <a:gd name="T22" fmla="*/ 528 w 5952"/>
                <a:gd name="T23" fmla="*/ 736 h 2160"/>
                <a:gd name="T24" fmla="*/ 579 w 5952"/>
                <a:gd name="T25" fmla="*/ 671 h 2160"/>
                <a:gd name="T26" fmla="*/ 629 w 5952"/>
                <a:gd name="T27" fmla="*/ 687 h 2160"/>
                <a:gd name="T28" fmla="*/ 679 w 5952"/>
                <a:gd name="T29" fmla="*/ 488 h 2160"/>
                <a:gd name="T30" fmla="*/ 719 w 5952"/>
                <a:gd name="T31" fmla="*/ 505 h 2160"/>
                <a:gd name="T32" fmla="*/ 862 w 5952"/>
                <a:gd name="T33" fmla="*/ 423 h 2160"/>
                <a:gd name="T34" fmla="*/ 1001 w 5952"/>
                <a:gd name="T35" fmla="*/ 309 h 2160"/>
                <a:gd name="T36" fmla="*/ 1012 w 5952"/>
                <a:gd name="T37" fmla="*/ 209 h 2160"/>
                <a:gd name="T38" fmla="*/ 1093 w 5952"/>
                <a:gd name="T39" fmla="*/ 191 h 2160"/>
                <a:gd name="T40" fmla="*/ 1093 w 5952"/>
                <a:gd name="T41" fmla="*/ 27 h 2160"/>
                <a:gd name="T42" fmla="*/ 156 w 5952"/>
                <a:gd name="T43" fmla="*/ 27 h 2160"/>
                <a:gd name="T44" fmla="*/ 156 w 5952"/>
                <a:gd name="T45" fmla="*/ 76 h 21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952"/>
                <a:gd name="T70" fmla="*/ 0 h 2160"/>
                <a:gd name="T71" fmla="*/ 5952 w 5952"/>
                <a:gd name="T72" fmla="*/ 2160 h 216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952" h="2160">
                  <a:moveTo>
                    <a:pt x="696" y="176"/>
                  </a:moveTo>
                  <a:cubicBezTo>
                    <a:pt x="716" y="236"/>
                    <a:pt x="736" y="296"/>
                    <a:pt x="744" y="368"/>
                  </a:cubicBezTo>
                  <a:cubicBezTo>
                    <a:pt x="752" y="440"/>
                    <a:pt x="720" y="544"/>
                    <a:pt x="744" y="608"/>
                  </a:cubicBezTo>
                  <a:cubicBezTo>
                    <a:pt x="768" y="672"/>
                    <a:pt x="848" y="736"/>
                    <a:pt x="888" y="752"/>
                  </a:cubicBezTo>
                  <a:cubicBezTo>
                    <a:pt x="928" y="768"/>
                    <a:pt x="952" y="640"/>
                    <a:pt x="984" y="704"/>
                  </a:cubicBezTo>
                  <a:cubicBezTo>
                    <a:pt x="1016" y="768"/>
                    <a:pt x="1040" y="1064"/>
                    <a:pt x="1080" y="1136"/>
                  </a:cubicBezTo>
                  <a:cubicBezTo>
                    <a:pt x="1120" y="1208"/>
                    <a:pt x="1168" y="1080"/>
                    <a:pt x="1224" y="1136"/>
                  </a:cubicBezTo>
                  <a:cubicBezTo>
                    <a:pt x="1280" y="1192"/>
                    <a:pt x="1360" y="1408"/>
                    <a:pt x="1416" y="1472"/>
                  </a:cubicBezTo>
                  <a:cubicBezTo>
                    <a:pt x="1472" y="1536"/>
                    <a:pt x="1504" y="1464"/>
                    <a:pt x="1560" y="1520"/>
                  </a:cubicBezTo>
                  <a:cubicBezTo>
                    <a:pt x="1616" y="1576"/>
                    <a:pt x="1656" y="1752"/>
                    <a:pt x="1752" y="1808"/>
                  </a:cubicBezTo>
                  <a:cubicBezTo>
                    <a:pt x="1848" y="1864"/>
                    <a:pt x="2008" y="1800"/>
                    <a:pt x="2136" y="1856"/>
                  </a:cubicBezTo>
                  <a:cubicBezTo>
                    <a:pt x="2264" y="1912"/>
                    <a:pt x="2416" y="2128"/>
                    <a:pt x="2520" y="2144"/>
                  </a:cubicBezTo>
                  <a:cubicBezTo>
                    <a:pt x="2624" y="2160"/>
                    <a:pt x="2680" y="1976"/>
                    <a:pt x="2760" y="1952"/>
                  </a:cubicBezTo>
                  <a:cubicBezTo>
                    <a:pt x="2840" y="1928"/>
                    <a:pt x="2920" y="2088"/>
                    <a:pt x="3000" y="2000"/>
                  </a:cubicBezTo>
                  <a:cubicBezTo>
                    <a:pt x="3080" y="1912"/>
                    <a:pt x="3168" y="1512"/>
                    <a:pt x="3240" y="1424"/>
                  </a:cubicBezTo>
                  <a:cubicBezTo>
                    <a:pt x="3312" y="1336"/>
                    <a:pt x="3288" y="1504"/>
                    <a:pt x="3432" y="1472"/>
                  </a:cubicBezTo>
                  <a:cubicBezTo>
                    <a:pt x="3576" y="1440"/>
                    <a:pt x="3880" y="1328"/>
                    <a:pt x="4104" y="1232"/>
                  </a:cubicBezTo>
                  <a:cubicBezTo>
                    <a:pt x="4328" y="1136"/>
                    <a:pt x="4656" y="1000"/>
                    <a:pt x="4776" y="896"/>
                  </a:cubicBezTo>
                  <a:cubicBezTo>
                    <a:pt x="4896" y="792"/>
                    <a:pt x="4752" y="664"/>
                    <a:pt x="4824" y="608"/>
                  </a:cubicBezTo>
                  <a:cubicBezTo>
                    <a:pt x="4896" y="552"/>
                    <a:pt x="5144" y="648"/>
                    <a:pt x="5208" y="560"/>
                  </a:cubicBezTo>
                  <a:cubicBezTo>
                    <a:pt x="5272" y="472"/>
                    <a:pt x="5952" y="160"/>
                    <a:pt x="5208" y="80"/>
                  </a:cubicBezTo>
                  <a:cubicBezTo>
                    <a:pt x="4464" y="0"/>
                    <a:pt x="1488" y="56"/>
                    <a:pt x="744" y="80"/>
                  </a:cubicBezTo>
                  <a:cubicBezTo>
                    <a:pt x="0" y="104"/>
                    <a:pt x="752" y="208"/>
                    <a:pt x="744" y="224"/>
                  </a:cubicBezTo>
                </a:path>
              </a:pathLst>
            </a:custGeom>
            <a:gradFill rotWithShape="0">
              <a:gsLst>
                <a:gs pos="0">
                  <a:srgbClr val="99CCFF"/>
                </a:gs>
                <a:gs pos="100000">
                  <a:srgbClr val="969696"/>
                </a:gs>
              </a:gsLst>
              <a:lin ang="5400000" scaled="1"/>
            </a:gradFill>
            <a:ln w="9525">
              <a:solidFill>
                <a:schemeClr val="hlink"/>
              </a:solidFill>
              <a:round/>
              <a:headEnd/>
              <a:tailEnd/>
            </a:ln>
          </p:spPr>
          <p:txBody>
            <a:bodyPr/>
            <a:lstStyle/>
            <a:p>
              <a:endParaRPr lang="en-US"/>
            </a:p>
          </p:txBody>
        </p:sp>
        <p:sp>
          <p:nvSpPr>
            <p:cNvPr id="36871" name="Rectangle 7"/>
            <p:cNvSpPr>
              <a:spLocks noChangeArrowheads="1"/>
            </p:cNvSpPr>
            <p:nvPr/>
          </p:nvSpPr>
          <p:spPr bwMode="auto">
            <a:xfrm>
              <a:off x="2256" y="2398"/>
              <a:ext cx="1337" cy="365"/>
            </a:xfrm>
            <a:prstGeom prst="rect">
              <a:avLst/>
            </a:prstGeom>
            <a:noFill/>
            <a:ln w="9525">
              <a:noFill/>
              <a:miter lim="800000"/>
              <a:headEnd/>
              <a:tailEnd/>
            </a:ln>
          </p:spPr>
          <p:txBody>
            <a:bodyPr wrap="none">
              <a:spAutoFit/>
            </a:bodyPr>
            <a:lstStyle/>
            <a:p>
              <a:pPr eaLnBrk="0" hangingPunct="0"/>
              <a:r>
                <a:rPr lang="en-US" sz="3200" b="1">
                  <a:solidFill>
                    <a:srgbClr val="000000"/>
                  </a:solidFill>
                  <a:ea typeface="MS PGothic"/>
                  <a:cs typeface="MS PGothic"/>
                </a:rPr>
                <a:t>Colonized</a:t>
              </a:r>
            </a:p>
          </p:txBody>
        </p:sp>
      </p:grpSp>
    </p:spTree>
    <p:extLst>
      <p:ext uri="{BB962C8B-B14F-4D97-AF65-F5344CB8AC3E}">
        <p14:creationId xmlns:p14="http://schemas.microsoft.com/office/powerpoint/2010/main" val="2063441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bwMode="auto">
          <a:xfrm>
            <a:off x="521208" y="457200"/>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C000"/>
                </a:solidFill>
              </a:rPr>
              <a:t>ASB: DON’T screen/ treat</a:t>
            </a:r>
          </a:p>
        </p:txBody>
      </p:sp>
      <p:sp>
        <p:nvSpPr>
          <p:cNvPr id="3" name="Text Box 10"/>
          <p:cNvSpPr txBox="1">
            <a:spLocks noChangeArrowheads="1"/>
          </p:cNvSpPr>
          <p:nvPr/>
        </p:nvSpPr>
        <p:spPr bwMode="auto">
          <a:xfrm>
            <a:off x="5257800" y="6477000"/>
            <a:ext cx="36551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100" dirty="0"/>
              <a:t>Nicolle, LE </a:t>
            </a:r>
            <a:r>
              <a:rPr lang="en-US" sz="1100" dirty="0" err="1"/>
              <a:t>Int</a:t>
            </a:r>
            <a:r>
              <a:rPr lang="en-US" sz="1100" dirty="0"/>
              <a:t> J </a:t>
            </a:r>
            <a:r>
              <a:rPr lang="en-US" sz="1100" dirty="0" err="1"/>
              <a:t>Antimicrob</a:t>
            </a:r>
            <a:r>
              <a:rPr lang="en-US" sz="1100" dirty="0"/>
              <a:t> Agents. 2006; 28S:S42-S48</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20850"/>
            <a:ext cx="8329613"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33984" y="4267200"/>
            <a:ext cx="65532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868540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bwMode="auto">
          <a:xfrm>
            <a:off x="1600200" y="304800"/>
            <a:ext cx="60960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3200" b="1" dirty="0" err="1" smtClean="0"/>
              <a:t>Pyuria</a:t>
            </a:r>
            <a:r>
              <a:rPr lang="en-US" sz="3200" b="1" dirty="0" smtClean="0"/>
              <a:t> and asymptomatic </a:t>
            </a:r>
            <a:r>
              <a:rPr lang="en-US" sz="3200" b="1" dirty="0" err="1" smtClean="0"/>
              <a:t>bacteriuria</a:t>
            </a:r>
            <a:endParaRPr lang="en-US" sz="3200" b="1" dirty="0" smtClean="0"/>
          </a:p>
        </p:txBody>
      </p:sp>
      <p:sp>
        <p:nvSpPr>
          <p:cNvPr id="30723" name="Rectangle 3"/>
          <p:cNvSpPr>
            <a:spLocks noGrp="1" noChangeArrowheads="1"/>
          </p:cNvSpPr>
          <p:nvPr>
            <p:ph type="body" idx="1"/>
          </p:nvPr>
        </p:nvSpPr>
        <p:spPr bwMode="auto">
          <a:xfrm>
            <a:off x="381000" y="5257800"/>
            <a:ext cx="82296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n-US" sz="2600" i="1" dirty="0" err="1" smtClean="0">
                <a:solidFill>
                  <a:schemeClr val="bg2"/>
                </a:solidFill>
              </a:rPr>
              <a:t>Pyuria</a:t>
            </a:r>
            <a:r>
              <a:rPr lang="en-US" sz="2600" i="1" dirty="0" smtClean="0">
                <a:solidFill>
                  <a:schemeClr val="bg2"/>
                </a:solidFill>
              </a:rPr>
              <a:t> accompanying </a:t>
            </a:r>
            <a:r>
              <a:rPr lang="en-US" sz="2600" i="1" dirty="0" err="1" smtClean="0">
                <a:solidFill>
                  <a:schemeClr val="bg2"/>
                </a:solidFill>
              </a:rPr>
              <a:t>bacteriuria</a:t>
            </a:r>
            <a:r>
              <a:rPr lang="en-US" sz="2600" i="1" dirty="0" smtClean="0">
                <a:solidFill>
                  <a:schemeClr val="bg2"/>
                </a:solidFill>
              </a:rPr>
              <a:t> is NOT an  indication for antimicrobial treatment</a:t>
            </a:r>
          </a:p>
        </p:txBody>
      </p:sp>
      <p:pic>
        <p:nvPicPr>
          <p:cNvPr id="30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8229600" cy="341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 Box 5"/>
          <p:cNvSpPr txBox="1">
            <a:spLocks noChangeArrowheads="1"/>
          </p:cNvSpPr>
          <p:nvPr/>
        </p:nvSpPr>
        <p:spPr bwMode="auto">
          <a:xfrm>
            <a:off x="5330564" y="6488112"/>
            <a:ext cx="352211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r>
              <a:rPr lang="en-US" sz="1100" dirty="0"/>
              <a:t>Nicolle LE. </a:t>
            </a:r>
            <a:r>
              <a:rPr lang="en-US" sz="1100" dirty="0" err="1"/>
              <a:t>Int</a:t>
            </a:r>
            <a:r>
              <a:rPr lang="en-US" sz="1100" dirty="0"/>
              <a:t> J </a:t>
            </a:r>
            <a:r>
              <a:rPr lang="en-US" sz="1100" dirty="0" err="1"/>
              <a:t>Antimicrob</a:t>
            </a:r>
            <a:r>
              <a:rPr lang="en-US" sz="1100" dirty="0"/>
              <a:t> Agents 2006;28S:S42-8</a:t>
            </a:r>
          </a:p>
        </p:txBody>
      </p:sp>
      <p:sp>
        <p:nvSpPr>
          <p:cNvPr id="6" name="Rectangle 5"/>
          <p:cNvSpPr/>
          <p:nvPr/>
        </p:nvSpPr>
        <p:spPr>
          <a:xfrm>
            <a:off x="457200" y="3962400"/>
            <a:ext cx="82296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9911908"/>
      </p:ext>
    </p:extLst>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33400" y="762000"/>
            <a:ext cx="8229600" cy="609600"/>
          </a:xfrm>
        </p:spPr>
        <p:txBody>
          <a:bodyPr/>
          <a:lstStyle/>
          <a:p>
            <a:r>
              <a:rPr lang="en-US" sz="3200" dirty="0" smtClean="0">
                <a:solidFill>
                  <a:srgbClr val="FFC000"/>
                </a:solidFill>
              </a:rPr>
              <a:t>Is </a:t>
            </a:r>
            <a:r>
              <a:rPr lang="en-US" sz="3200" dirty="0" err="1" smtClean="0">
                <a:solidFill>
                  <a:srgbClr val="FFC000"/>
                </a:solidFill>
              </a:rPr>
              <a:t>pyuria</a:t>
            </a:r>
            <a:r>
              <a:rPr lang="en-US" sz="3200" dirty="0" smtClean="0">
                <a:solidFill>
                  <a:srgbClr val="FFC000"/>
                </a:solidFill>
              </a:rPr>
              <a:t> diagnostic?</a:t>
            </a:r>
            <a:endParaRPr lang="en-US" sz="3200" dirty="0">
              <a:solidFill>
                <a:srgbClr val="FFC000"/>
              </a:solidFill>
            </a:endParaRPr>
          </a:p>
        </p:txBody>
      </p:sp>
      <p:grpSp>
        <p:nvGrpSpPr>
          <p:cNvPr id="2" name="Group 1" descr="Source: Hooton TM. Clin Infect Dis 2010;50&#10;&#10;Picture of part of an article. The following text is highlighted with a rectangle:&#10;i. The presence, absence, or degree of pyuria should not be used to differentiate CA-ASB from CA-UTI (A-II). &#10;ii. Pyuria accompanying CA-ASB should not be interpreted as an indication for antimicrobial treatment (A-II). &#10;iii. The absence of pyuria in a symptomatic patient suggests a diagnosis other than CA-UTI (A-III). "/>
          <p:cNvGrpSpPr/>
          <p:nvPr/>
        </p:nvGrpSpPr>
        <p:grpSpPr>
          <a:xfrm>
            <a:off x="999565" y="1600200"/>
            <a:ext cx="7122377" cy="4038600"/>
            <a:chOff x="999565" y="1600200"/>
            <a:chExt cx="7122377" cy="4038600"/>
          </a:xfrm>
        </p:grpSpPr>
        <p:pic>
          <p:nvPicPr>
            <p:cNvPr id="13315" name="Picture 2" descr="Source: Hooton TM. Clin Infect Dis 2010;50&#10;&#10;Picture of part of an article. The following text is highlighted with a rectangle:&#10;i. The presence, absence, or degree of pyuria should not be used to differentiate CA-ASB from CA-UTI (A-II). &#10;ii. Pyuria accompanying CA-ASB should not be interpreted as an indication for antimicrobial treatment (A-II). &#10;iii. The absence of pyuria in a symptomatic patient suggests a diagnosis other than CA-UTI (A-III). "/>
            <p:cNvPicPr>
              <a:picLocks noChangeAspect="1" noChangeArrowheads="1"/>
            </p:cNvPicPr>
            <p:nvPr/>
          </p:nvPicPr>
          <p:blipFill rotWithShape="1">
            <a:blip r:embed="rId3" cstate="print"/>
            <a:srcRect t="44038"/>
            <a:stretch/>
          </p:blipFill>
          <p:spPr bwMode="auto">
            <a:xfrm>
              <a:off x="999565" y="1600200"/>
              <a:ext cx="7117895" cy="4038600"/>
            </a:xfrm>
            <a:prstGeom prst="rect">
              <a:avLst/>
            </a:prstGeom>
            <a:noFill/>
            <a:ln w="9525">
              <a:noFill/>
              <a:miter lim="800000"/>
              <a:headEnd/>
              <a:tailEnd/>
            </a:ln>
          </p:spPr>
        </p:pic>
        <p:sp>
          <p:nvSpPr>
            <p:cNvPr id="13" name="Rectangle 12"/>
            <p:cNvSpPr/>
            <p:nvPr/>
          </p:nvSpPr>
          <p:spPr>
            <a:xfrm>
              <a:off x="1004047" y="2286000"/>
              <a:ext cx="7117895" cy="1981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 Placeholder 10"/>
          <p:cNvSpPr>
            <a:spLocks noGrp="1"/>
          </p:cNvSpPr>
          <p:nvPr>
            <p:ph type="body" sz="quarter" idx="10"/>
          </p:nvPr>
        </p:nvSpPr>
        <p:spPr>
          <a:xfrm>
            <a:off x="434747" y="5867400"/>
            <a:ext cx="8229600" cy="609600"/>
          </a:xfrm>
        </p:spPr>
        <p:txBody>
          <a:bodyPr/>
          <a:lstStyle/>
          <a:p>
            <a:r>
              <a:rPr lang="en-US" dirty="0" smtClean="0">
                <a:solidFill>
                  <a:schemeClr val="tx1"/>
                </a:solidFill>
              </a:rPr>
              <a:t>Hooton TM. </a:t>
            </a:r>
            <a:r>
              <a:rPr lang="en-US" dirty="0" err="1" smtClean="0">
                <a:solidFill>
                  <a:schemeClr val="tx1"/>
                </a:solidFill>
              </a:rPr>
              <a:t>Clin</a:t>
            </a:r>
            <a:r>
              <a:rPr lang="en-US" dirty="0" smtClean="0">
                <a:solidFill>
                  <a:schemeClr val="tx1"/>
                </a:solidFill>
              </a:rPr>
              <a:t> Infect Dis 2010;50</a:t>
            </a:r>
            <a:endParaRPr lang="en-US" dirty="0">
              <a:solidFill>
                <a:schemeClr val="tx1"/>
              </a:solidFill>
            </a:endParaRPr>
          </a:p>
        </p:txBody>
      </p:sp>
    </p:spTree>
    <p:extLst>
      <p:ext uri="{BB962C8B-B14F-4D97-AF65-F5344CB8AC3E}">
        <p14:creationId xmlns:p14="http://schemas.microsoft.com/office/powerpoint/2010/main" val="691463175"/>
      </p:ext>
    </p:extLst>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Inappropriate treatment of catheter-associated ASB</a:t>
            </a:r>
            <a:endParaRPr lang="en-US" sz="3200" dirty="0"/>
          </a:p>
        </p:txBody>
      </p:sp>
      <p:sp>
        <p:nvSpPr>
          <p:cNvPr id="3" name="Content Placeholder 2"/>
          <p:cNvSpPr>
            <a:spLocks noGrp="1"/>
          </p:cNvSpPr>
          <p:nvPr>
            <p:ph idx="1"/>
          </p:nvPr>
        </p:nvSpPr>
        <p:spPr>
          <a:xfrm>
            <a:off x="457200" y="1676400"/>
            <a:ext cx="8229600" cy="4191000"/>
          </a:xfrm>
        </p:spPr>
        <p:txBody>
          <a:bodyPr/>
          <a:lstStyle/>
          <a:p>
            <a:r>
              <a:rPr lang="en-US" dirty="0" smtClean="0">
                <a:solidFill>
                  <a:schemeClr val="accent3">
                    <a:lumMod val="60000"/>
                    <a:lumOff val="40000"/>
                  </a:schemeClr>
                </a:solidFill>
              </a:rPr>
              <a:t>32% </a:t>
            </a:r>
            <a:r>
              <a:rPr lang="en-US" dirty="0" smtClean="0">
                <a:solidFill>
                  <a:schemeClr val="tx2"/>
                </a:solidFill>
              </a:rPr>
              <a:t>of CA-ASB episodes identified at one center over 3 months were treated inappropriately with antibiotics</a:t>
            </a:r>
          </a:p>
          <a:p>
            <a:r>
              <a:rPr lang="en-US" dirty="0" smtClean="0">
                <a:solidFill>
                  <a:schemeClr val="tx2"/>
                </a:solidFill>
              </a:rPr>
              <a:t>Independent risk factors for inappropriate treatment of ASB:</a:t>
            </a:r>
          </a:p>
          <a:p>
            <a:pPr lvl="1"/>
            <a:r>
              <a:rPr lang="en-US" sz="2200" b="1" i="1" dirty="0">
                <a:solidFill>
                  <a:schemeClr val="accent3">
                    <a:lumMod val="60000"/>
                    <a:lumOff val="40000"/>
                  </a:schemeClr>
                </a:solidFill>
              </a:rPr>
              <a:t>Older age</a:t>
            </a:r>
          </a:p>
          <a:p>
            <a:pPr lvl="1"/>
            <a:r>
              <a:rPr lang="en-US" sz="2200" dirty="0" smtClean="0">
                <a:solidFill>
                  <a:schemeClr val="tx2"/>
                </a:solidFill>
              </a:rPr>
              <a:t>Gram-negative organisms</a:t>
            </a:r>
          </a:p>
          <a:p>
            <a:pPr lvl="1"/>
            <a:r>
              <a:rPr lang="en-US" sz="2200" dirty="0" smtClean="0">
                <a:solidFill>
                  <a:schemeClr val="tx2"/>
                </a:solidFill>
              </a:rPr>
              <a:t>Higher urine WBC</a:t>
            </a:r>
          </a:p>
          <a:p>
            <a:r>
              <a:rPr lang="en-US" dirty="0" smtClean="0">
                <a:solidFill>
                  <a:schemeClr val="tx2"/>
                </a:solidFill>
              </a:rPr>
              <a:t>Three patients developed </a:t>
            </a:r>
            <a:r>
              <a:rPr lang="en-US" i="1" dirty="0" smtClean="0">
                <a:solidFill>
                  <a:schemeClr val="tx2"/>
                </a:solidFill>
              </a:rPr>
              <a:t>C. </a:t>
            </a:r>
            <a:r>
              <a:rPr lang="en-US" i="1" dirty="0" err="1" smtClean="0">
                <a:solidFill>
                  <a:schemeClr val="tx2"/>
                </a:solidFill>
              </a:rPr>
              <a:t>difficile</a:t>
            </a:r>
            <a:r>
              <a:rPr lang="en-US" i="1" dirty="0" smtClean="0">
                <a:solidFill>
                  <a:schemeClr val="tx2"/>
                </a:solidFill>
              </a:rPr>
              <a:t> </a:t>
            </a:r>
            <a:r>
              <a:rPr lang="en-US" dirty="0" smtClean="0">
                <a:solidFill>
                  <a:schemeClr val="tx2"/>
                </a:solidFill>
              </a:rPr>
              <a:t>infection shortly after treatment for ASB</a:t>
            </a:r>
            <a:endParaRPr lang="en-US" dirty="0">
              <a:solidFill>
                <a:schemeClr val="tx2"/>
              </a:solidFill>
            </a:endParaRPr>
          </a:p>
        </p:txBody>
      </p:sp>
      <p:sp>
        <p:nvSpPr>
          <p:cNvPr id="4" name="Text Placeholder 3"/>
          <p:cNvSpPr>
            <a:spLocks noGrp="1"/>
          </p:cNvSpPr>
          <p:nvPr>
            <p:ph type="body" sz="quarter" idx="10"/>
          </p:nvPr>
        </p:nvSpPr>
        <p:spPr/>
        <p:txBody>
          <a:bodyPr/>
          <a:lstStyle/>
          <a:p>
            <a:r>
              <a:rPr lang="en-US" dirty="0" smtClean="0">
                <a:solidFill>
                  <a:schemeClr val="tx1"/>
                </a:solidFill>
              </a:rPr>
              <a:t>Cope M. </a:t>
            </a:r>
            <a:r>
              <a:rPr lang="en-US" dirty="0" err="1" smtClean="0">
                <a:solidFill>
                  <a:schemeClr val="tx1"/>
                </a:solidFill>
              </a:rPr>
              <a:t>Clin</a:t>
            </a:r>
            <a:r>
              <a:rPr lang="en-US" dirty="0" smtClean="0">
                <a:solidFill>
                  <a:schemeClr val="tx1"/>
                </a:solidFill>
              </a:rPr>
              <a:t> Infect Dis 2009;48:1182-8</a:t>
            </a:r>
            <a:endParaRPr lang="en-US" dirty="0">
              <a:solidFill>
                <a:schemeClr val="tx1"/>
              </a:solidFill>
            </a:endParaRPr>
          </a:p>
        </p:txBody>
      </p:sp>
    </p:spTree>
    <p:extLst>
      <p:ext uri="{BB962C8B-B14F-4D97-AF65-F5344CB8AC3E}">
        <p14:creationId xmlns:p14="http://schemas.microsoft.com/office/powerpoint/2010/main" val="266184903"/>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When is it recommended to screen for and treat ASB?</a:t>
            </a:r>
            <a:endParaRPr lang="en-US" sz="3200" dirty="0"/>
          </a:p>
        </p:txBody>
      </p:sp>
      <p:sp>
        <p:nvSpPr>
          <p:cNvPr id="3" name="Content Placeholder 2"/>
          <p:cNvSpPr>
            <a:spLocks noGrp="1"/>
          </p:cNvSpPr>
          <p:nvPr>
            <p:ph idx="1"/>
          </p:nvPr>
        </p:nvSpPr>
        <p:spPr>
          <a:xfrm>
            <a:off x="457200" y="1752600"/>
            <a:ext cx="8229600" cy="4191000"/>
          </a:xfrm>
        </p:spPr>
        <p:txBody>
          <a:bodyPr/>
          <a:lstStyle/>
          <a:p>
            <a:r>
              <a:rPr lang="en-US" sz="2800" b="0" dirty="0" smtClean="0">
                <a:solidFill>
                  <a:schemeClr val="tx2"/>
                </a:solidFill>
              </a:rPr>
              <a:t>In pregnant women</a:t>
            </a:r>
          </a:p>
          <a:p>
            <a:r>
              <a:rPr lang="en-US" sz="2800" b="0" dirty="0" smtClean="0">
                <a:solidFill>
                  <a:schemeClr val="tx2"/>
                </a:solidFill>
              </a:rPr>
              <a:t>Before transurethral resection of the prostate and other urologic procedures where mucosal bleeding is anticipated</a:t>
            </a:r>
            <a:endParaRPr lang="en-US" sz="2800" b="0" dirty="0">
              <a:solidFill>
                <a:schemeClr val="tx2"/>
              </a:solidFill>
            </a:endParaRPr>
          </a:p>
        </p:txBody>
      </p:sp>
      <p:sp>
        <p:nvSpPr>
          <p:cNvPr id="4" name="Text Placeholder 3"/>
          <p:cNvSpPr>
            <a:spLocks noGrp="1"/>
          </p:cNvSpPr>
          <p:nvPr>
            <p:ph type="body" sz="quarter" idx="10"/>
          </p:nvPr>
        </p:nvSpPr>
        <p:spPr/>
        <p:txBody>
          <a:bodyPr>
            <a:normAutofit/>
          </a:bodyPr>
          <a:lstStyle/>
          <a:p>
            <a:r>
              <a:rPr lang="en-US" dirty="0" smtClean="0">
                <a:solidFill>
                  <a:schemeClr val="tx1"/>
                </a:solidFill>
              </a:rPr>
              <a:t>Nicolle LE et al.  </a:t>
            </a:r>
            <a:r>
              <a:rPr lang="en-US" dirty="0" err="1" smtClean="0">
                <a:solidFill>
                  <a:schemeClr val="tx1"/>
                </a:solidFill>
              </a:rPr>
              <a:t>Clin</a:t>
            </a:r>
            <a:r>
              <a:rPr lang="en-US" dirty="0" smtClean="0">
                <a:solidFill>
                  <a:schemeClr val="tx1"/>
                </a:solidFill>
              </a:rPr>
              <a:t> Infect Dis 2005; 40:643–54</a:t>
            </a:r>
            <a:endParaRPr lang="en-US" dirty="0">
              <a:solidFill>
                <a:schemeClr val="tx1"/>
              </a:solidFill>
            </a:endParaRPr>
          </a:p>
        </p:txBody>
      </p:sp>
    </p:spTree>
    <p:extLst>
      <p:ext uri="{BB962C8B-B14F-4D97-AF65-F5344CB8AC3E}">
        <p14:creationId xmlns:p14="http://schemas.microsoft.com/office/powerpoint/2010/main" val="360806166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No benefit of treating ASB in long-term catheterized patients</a:t>
            </a:r>
            <a:endParaRPr lang="en-US" sz="3200" dirty="0"/>
          </a:p>
        </p:txBody>
      </p:sp>
      <p:sp>
        <p:nvSpPr>
          <p:cNvPr id="3" name="Content Placeholder 2"/>
          <p:cNvSpPr>
            <a:spLocks noGrp="1"/>
          </p:cNvSpPr>
          <p:nvPr>
            <p:ph idx="1"/>
          </p:nvPr>
        </p:nvSpPr>
        <p:spPr>
          <a:xfrm>
            <a:off x="457200" y="1752600"/>
            <a:ext cx="8229600" cy="4191000"/>
          </a:xfrm>
        </p:spPr>
        <p:txBody>
          <a:bodyPr>
            <a:normAutofit/>
          </a:bodyPr>
          <a:lstStyle/>
          <a:p>
            <a:r>
              <a:rPr lang="en-US" dirty="0" smtClean="0">
                <a:solidFill>
                  <a:schemeClr val="tx2"/>
                </a:solidFill>
              </a:rPr>
              <a:t>Randomized, controlled trial of cephalexin use in long-term catheterized patients with (susceptible) ASB over 12-44 weeks</a:t>
            </a:r>
          </a:p>
          <a:p>
            <a:r>
              <a:rPr lang="en-US" dirty="0" smtClean="0">
                <a:solidFill>
                  <a:schemeClr val="tx2"/>
                </a:solidFill>
              </a:rPr>
              <a:t>No differences in:</a:t>
            </a:r>
          </a:p>
          <a:p>
            <a:pPr lvl="1"/>
            <a:r>
              <a:rPr lang="en-US" dirty="0" smtClean="0">
                <a:solidFill>
                  <a:schemeClr val="tx2"/>
                </a:solidFill>
              </a:rPr>
              <a:t>Weekly prevalence of </a:t>
            </a:r>
            <a:r>
              <a:rPr lang="en-US" dirty="0" err="1" smtClean="0">
                <a:solidFill>
                  <a:schemeClr val="tx2"/>
                </a:solidFill>
              </a:rPr>
              <a:t>bacteriuria</a:t>
            </a:r>
            <a:r>
              <a:rPr lang="en-US" dirty="0" smtClean="0">
                <a:solidFill>
                  <a:schemeClr val="tx2"/>
                </a:solidFill>
              </a:rPr>
              <a:t> </a:t>
            </a:r>
            <a:r>
              <a:rPr lang="en-US" i="1" dirty="0" smtClean="0">
                <a:solidFill>
                  <a:schemeClr val="tx2"/>
                </a:solidFill>
              </a:rPr>
              <a:t>(&gt;98% in both groups)</a:t>
            </a:r>
          </a:p>
          <a:p>
            <a:pPr lvl="1"/>
            <a:r>
              <a:rPr lang="en-US" dirty="0" smtClean="0">
                <a:solidFill>
                  <a:schemeClr val="tx2"/>
                </a:solidFill>
              </a:rPr>
              <a:t>Number of bacterial strains present</a:t>
            </a:r>
          </a:p>
          <a:p>
            <a:pPr lvl="1"/>
            <a:r>
              <a:rPr lang="en-US" dirty="0" smtClean="0">
                <a:solidFill>
                  <a:schemeClr val="tx2"/>
                </a:solidFill>
              </a:rPr>
              <a:t>Febrile days</a:t>
            </a:r>
          </a:p>
          <a:p>
            <a:pPr lvl="1"/>
            <a:r>
              <a:rPr lang="en-US" dirty="0" smtClean="0">
                <a:solidFill>
                  <a:schemeClr val="tx2"/>
                </a:solidFill>
              </a:rPr>
              <a:t>Catheter obstruction</a:t>
            </a:r>
          </a:p>
          <a:p>
            <a:r>
              <a:rPr lang="en-US" dirty="0" smtClean="0">
                <a:solidFill>
                  <a:schemeClr val="tx2"/>
                </a:solidFill>
              </a:rPr>
              <a:t>75% of bacteria in control group remained susceptible to cephalexin, compared to 36% in treatment group</a:t>
            </a:r>
            <a:endParaRPr lang="en-US" dirty="0">
              <a:solidFill>
                <a:schemeClr val="tx2"/>
              </a:solidFill>
            </a:endParaRPr>
          </a:p>
        </p:txBody>
      </p:sp>
      <p:sp>
        <p:nvSpPr>
          <p:cNvPr id="4" name="Text Placeholder 3"/>
          <p:cNvSpPr>
            <a:spLocks noGrp="1"/>
          </p:cNvSpPr>
          <p:nvPr>
            <p:ph type="body" sz="quarter" idx="10"/>
          </p:nvPr>
        </p:nvSpPr>
        <p:spPr>
          <a:xfrm>
            <a:off x="457200" y="6172200"/>
            <a:ext cx="8229600" cy="609600"/>
          </a:xfrm>
        </p:spPr>
        <p:txBody>
          <a:bodyPr>
            <a:normAutofit/>
          </a:bodyPr>
          <a:lstStyle/>
          <a:p>
            <a:r>
              <a:rPr lang="en-US" dirty="0" smtClean="0">
                <a:solidFill>
                  <a:schemeClr val="tx1"/>
                </a:solidFill>
              </a:rPr>
              <a:t>Warren JW. JAMA 1982;248:454-8</a:t>
            </a:r>
            <a:endParaRPr lang="en-US" dirty="0">
              <a:solidFill>
                <a:schemeClr val="tx1"/>
              </a:solidFill>
            </a:endParaRPr>
          </a:p>
        </p:txBody>
      </p:sp>
    </p:spTree>
    <p:extLst>
      <p:ext uri="{BB962C8B-B14F-4D97-AF65-F5344CB8AC3E}">
        <p14:creationId xmlns:p14="http://schemas.microsoft.com/office/powerpoint/2010/main" val="4249122789"/>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Risks of antimicrobial use for ASB</a:t>
            </a:r>
            <a:endParaRPr lang="en-US" sz="3200" dirty="0"/>
          </a:p>
        </p:txBody>
      </p:sp>
      <p:sp>
        <p:nvSpPr>
          <p:cNvPr id="3" name="Content Placeholder 2"/>
          <p:cNvSpPr>
            <a:spLocks noGrp="1"/>
          </p:cNvSpPr>
          <p:nvPr>
            <p:ph idx="1"/>
          </p:nvPr>
        </p:nvSpPr>
        <p:spPr>
          <a:xfrm>
            <a:off x="457200" y="1828800"/>
            <a:ext cx="8229600" cy="4191000"/>
          </a:xfrm>
        </p:spPr>
        <p:txBody>
          <a:bodyPr/>
          <a:lstStyle/>
          <a:p>
            <a:r>
              <a:rPr lang="en-US" sz="2800" b="0" dirty="0" smtClean="0">
                <a:solidFill>
                  <a:schemeClr val="tx2"/>
                </a:solidFill>
              </a:rPr>
              <a:t>Selection for antimicrobial resistant pathogens</a:t>
            </a:r>
          </a:p>
          <a:p>
            <a:r>
              <a:rPr lang="en-US" sz="2800" b="0" dirty="0" smtClean="0">
                <a:solidFill>
                  <a:schemeClr val="tx2"/>
                </a:solidFill>
              </a:rPr>
              <a:t>Adverse reactions to antimicrobials</a:t>
            </a:r>
          </a:p>
          <a:p>
            <a:r>
              <a:rPr lang="en-US" sz="2800" b="0" i="1" dirty="0" smtClean="0">
                <a:solidFill>
                  <a:schemeClr val="tx2"/>
                </a:solidFill>
              </a:rPr>
              <a:t>C. </a:t>
            </a:r>
            <a:r>
              <a:rPr lang="en-US" sz="2800" b="0" i="1" dirty="0" err="1" smtClean="0">
                <a:solidFill>
                  <a:schemeClr val="tx2"/>
                </a:solidFill>
              </a:rPr>
              <a:t>difficile</a:t>
            </a:r>
            <a:r>
              <a:rPr lang="en-US" sz="2800" b="0" i="1" dirty="0" smtClean="0">
                <a:solidFill>
                  <a:schemeClr val="tx2"/>
                </a:solidFill>
              </a:rPr>
              <a:t> </a:t>
            </a:r>
            <a:r>
              <a:rPr lang="en-US" sz="2800" b="0" dirty="0" smtClean="0">
                <a:solidFill>
                  <a:schemeClr val="tx2"/>
                </a:solidFill>
              </a:rPr>
              <a:t>infection</a:t>
            </a:r>
          </a:p>
        </p:txBody>
      </p:sp>
    </p:spTree>
    <p:extLst>
      <p:ext uri="{BB962C8B-B14F-4D97-AF65-F5344CB8AC3E}">
        <p14:creationId xmlns:p14="http://schemas.microsoft.com/office/powerpoint/2010/main" val="165752174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cture of the title of an article from the Journal of Antimicrobial Chemotherapy (JAC) (2000) 46, Suppl. S1, 41-48.&#10;&#10;The title of the article is, &quot;Effect on the human normal microflora of oral antibiotics for treatment of urinary tract infections.&quot;"/>
          <p:cNvPicPr>
            <a:picLocks noChangeAspect="1" noChangeArrowheads="1"/>
          </p:cNvPicPr>
          <p:nvPr/>
        </p:nvPicPr>
        <p:blipFill rotWithShape="1">
          <a:blip r:embed="rId2">
            <a:extLst>
              <a:ext uri="{28A0092B-C50C-407E-A947-70E740481C1C}">
                <a14:useLocalDpi xmlns:a14="http://schemas.microsoft.com/office/drawing/2010/main" val="0"/>
              </a:ext>
            </a:extLst>
          </a:blip>
          <a:srcRect l="17803" t="22406" r="19546" b="56938"/>
          <a:stretch/>
        </p:blipFill>
        <p:spPr bwMode="auto">
          <a:xfrm>
            <a:off x="304800" y="1524000"/>
            <a:ext cx="866695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66800" y="4191000"/>
            <a:ext cx="6934200" cy="1323439"/>
          </a:xfrm>
          <a:prstGeom prst="rect">
            <a:avLst/>
          </a:prstGeom>
          <a:noFill/>
        </p:spPr>
        <p:txBody>
          <a:bodyPr wrap="square" rtlCol="0">
            <a:spAutoFit/>
          </a:bodyPr>
          <a:lstStyle/>
          <a:p>
            <a:pPr algn="ctr"/>
            <a:r>
              <a:rPr lang="en-US" sz="2000" i="1" dirty="0" smtClean="0"/>
              <a:t>“When </a:t>
            </a:r>
            <a:r>
              <a:rPr lang="en-US" sz="2000" i="1" dirty="0"/>
              <a:t>antimicrobial agents are prescribed for the treatment of UTIs, not only the antimicrobial spectrum of the agent but also the potential ecological disturbances, including the risk of emergence of resistant strains, should be considered</a:t>
            </a:r>
            <a:r>
              <a:rPr lang="en-US" sz="2000" i="1" dirty="0" smtClean="0"/>
              <a:t>.”</a:t>
            </a:r>
            <a:endParaRPr lang="en-US" sz="2000" i="1" dirty="0"/>
          </a:p>
        </p:txBody>
      </p:sp>
    </p:spTree>
    <p:extLst>
      <p:ext uri="{BB962C8B-B14F-4D97-AF65-F5344CB8AC3E}">
        <p14:creationId xmlns:p14="http://schemas.microsoft.com/office/powerpoint/2010/main" val="2416172496"/>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cdc.gov/DRUGRESISTANCE/healthcare/spacer.gif"/>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1666875" y="234315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39" name="Group 3"/>
          <p:cNvGrpSpPr>
            <a:grpSpLocks/>
          </p:cNvGrpSpPr>
          <p:nvPr/>
        </p:nvGrpSpPr>
        <p:grpSpPr bwMode="auto">
          <a:xfrm>
            <a:off x="4724400" y="1447800"/>
            <a:ext cx="3886200" cy="4200525"/>
            <a:chOff x="2220" y="408"/>
            <a:chExt cx="2118" cy="2646"/>
          </a:xfrm>
        </p:grpSpPr>
        <p:pic>
          <p:nvPicPr>
            <p:cNvPr id="39944" name="Picture 4" descr="27,000 nursing home residents have antibiotic resistant infections."/>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592" y="408"/>
              <a:ext cx="1152" cy="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5" descr="http://www.cdc.gov/DRUGRESISTANCE/healthcare/images/ltcBurdenPyramid_r1_c3.gif"/>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744" y="408"/>
              <a:ext cx="594" cy="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6" name="Picture 6" descr="http://www.cdc.gov/DRUGRESISTANCE/healthcare/images/ltcBurdenPyramid_r2_c1.gif"/>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2220" y="1776"/>
              <a:ext cx="372" cy="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Picture 7" descr="1.6 million people live in nursing homes, 250,000 nursing home residents have infections, 2 out of every 3 nursing home residents receive at least one course of antibiotics annually."/>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2592" y="1776"/>
              <a:ext cx="1152" cy="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8" name="Picture 8" descr="http://www.cdc.gov/DRUGRESISTANCE/healthcare/images/ltcBurdenPyramid_r2_c3.gif"/>
            <p:cNvPicPr>
              <a:picLocks noChangeAspect="1" noChangeArrowheads="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3744" y="1776"/>
              <a:ext cx="594" cy="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940" name="Title 1"/>
          <p:cNvSpPr>
            <a:spLocks/>
          </p:cNvSpPr>
          <p:nvPr/>
        </p:nvSpPr>
        <p:spPr bwMode="auto">
          <a:xfrm>
            <a:off x="228600" y="381000"/>
            <a:ext cx="8763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3200" b="1" dirty="0">
                <a:solidFill>
                  <a:srgbClr val="FFC000"/>
                </a:solidFill>
              </a:rPr>
              <a:t>Antimicrobial use in NHs</a:t>
            </a:r>
          </a:p>
        </p:txBody>
      </p:sp>
      <p:sp>
        <p:nvSpPr>
          <p:cNvPr id="39941" name="Rectangle 10"/>
          <p:cNvSpPr>
            <a:spLocks noChangeArrowheads="1"/>
          </p:cNvSpPr>
          <p:nvPr/>
        </p:nvSpPr>
        <p:spPr bwMode="auto">
          <a:xfrm>
            <a:off x="4022725" y="5715000"/>
            <a:ext cx="5121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sz="1400">
                <a:solidFill>
                  <a:srgbClr val="FFFF00"/>
                </a:solidFill>
                <a:latin typeface="Myriad Web Pro" charset="0"/>
                <a:hlinkClick r:id="rId13"/>
              </a:rPr>
              <a:t>http://www.cdc.gov/DRUGRESISTANCE/healthcare/ltc.htm</a:t>
            </a:r>
            <a:endParaRPr lang="en-US" sz="1400">
              <a:solidFill>
                <a:srgbClr val="FFFF00"/>
              </a:solidFill>
              <a:latin typeface="Myriad Web Pro" charset="0"/>
            </a:endParaRPr>
          </a:p>
        </p:txBody>
      </p:sp>
      <p:sp>
        <p:nvSpPr>
          <p:cNvPr id="39942" name="Content Placeholder 2"/>
          <p:cNvSpPr>
            <a:spLocks/>
          </p:cNvSpPr>
          <p:nvPr/>
        </p:nvSpPr>
        <p:spPr bwMode="auto">
          <a:xfrm>
            <a:off x="228600" y="1295400"/>
            <a:ext cx="4114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80000"/>
              </a:lnSpc>
              <a:spcBef>
                <a:spcPct val="20000"/>
              </a:spcBef>
              <a:buClr>
                <a:schemeClr val="tx1"/>
              </a:buClr>
              <a:buSzPct val="70000"/>
              <a:buFont typeface="Wingdings" pitchFamily="2" charset="2"/>
              <a:buChar char="q"/>
            </a:pPr>
            <a:endParaRPr lang="en-US" dirty="0">
              <a:solidFill>
                <a:schemeClr val="bg2"/>
              </a:solidFill>
              <a:latin typeface="Myriad Web Pro" charset="0"/>
            </a:endParaRPr>
          </a:p>
          <a:p>
            <a:pPr marL="342900" indent="-342900">
              <a:lnSpc>
                <a:spcPct val="80000"/>
              </a:lnSpc>
              <a:spcBef>
                <a:spcPct val="20000"/>
              </a:spcBef>
              <a:buClr>
                <a:schemeClr val="tx1"/>
              </a:buClr>
              <a:buSzPct val="70000"/>
              <a:buFont typeface="Wingdings" pitchFamily="2" charset="2"/>
              <a:buChar char="q"/>
            </a:pPr>
            <a:r>
              <a:rPr lang="en-US" sz="2800" dirty="0">
                <a:solidFill>
                  <a:schemeClr val="bg2"/>
                </a:solidFill>
                <a:latin typeface="Myriad Web Pro" charset="0"/>
              </a:rPr>
              <a:t>Antimicrobials are the most frequently prescribed drug class</a:t>
            </a:r>
          </a:p>
          <a:p>
            <a:pPr marL="800100" lvl="1" indent="-342900">
              <a:lnSpc>
                <a:spcPct val="80000"/>
              </a:lnSpc>
              <a:spcBef>
                <a:spcPct val="20000"/>
              </a:spcBef>
              <a:buClr>
                <a:schemeClr val="tx1"/>
              </a:buClr>
              <a:buSzPct val="70000"/>
              <a:buFont typeface="Wingdings" pitchFamily="2" charset="2"/>
              <a:buChar char="§"/>
            </a:pPr>
            <a:r>
              <a:rPr lang="en-US" sz="2400" dirty="0">
                <a:solidFill>
                  <a:schemeClr val="bg2"/>
                </a:solidFill>
                <a:latin typeface="Myriad Web Pro" charset="0"/>
              </a:rPr>
              <a:t>Comprise 40% of all prescriptions</a:t>
            </a:r>
          </a:p>
          <a:p>
            <a:pPr marL="800100" lvl="1" indent="-342900">
              <a:lnSpc>
                <a:spcPct val="80000"/>
              </a:lnSpc>
              <a:spcBef>
                <a:spcPct val="20000"/>
              </a:spcBef>
              <a:buClr>
                <a:schemeClr val="tx1"/>
              </a:buClr>
              <a:buSzPct val="70000"/>
              <a:buFont typeface="Wingdings" pitchFamily="2" charset="2"/>
              <a:buChar char="§"/>
            </a:pPr>
            <a:r>
              <a:rPr lang="en-US" sz="2400" dirty="0">
                <a:solidFill>
                  <a:schemeClr val="bg2"/>
                </a:solidFill>
                <a:latin typeface="Myriad Web Pro" charset="0"/>
              </a:rPr>
              <a:t>50-70% of residents will receive an antimicrobial during the year</a:t>
            </a:r>
          </a:p>
          <a:p>
            <a:pPr marL="342900" indent="-342900">
              <a:lnSpc>
                <a:spcPct val="80000"/>
              </a:lnSpc>
              <a:spcBef>
                <a:spcPct val="20000"/>
              </a:spcBef>
              <a:buClr>
                <a:schemeClr val="tx1"/>
              </a:buClr>
              <a:buSzPct val="70000"/>
              <a:buFont typeface="Wingdings" pitchFamily="2" charset="2"/>
              <a:buChar char="q"/>
            </a:pPr>
            <a:r>
              <a:rPr lang="en-US" sz="2800" dirty="0">
                <a:solidFill>
                  <a:schemeClr val="bg2"/>
                </a:solidFill>
                <a:latin typeface="Myriad Web Pro" charset="0"/>
              </a:rPr>
              <a:t>25-75% of antimicrobial use may be inappropriate</a:t>
            </a:r>
          </a:p>
        </p:txBody>
      </p:sp>
      <p:sp>
        <p:nvSpPr>
          <p:cNvPr id="39943" name="TextBox 5"/>
          <p:cNvSpPr txBox="1">
            <a:spLocks noChangeArrowheads="1"/>
          </p:cNvSpPr>
          <p:nvPr/>
        </p:nvSpPr>
        <p:spPr bwMode="auto">
          <a:xfrm>
            <a:off x="304800" y="6452098"/>
            <a:ext cx="247856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100" dirty="0">
                <a:latin typeface="+mj-lt"/>
              </a:rPr>
              <a:t>Nicolle LE et al. ICHE 2000; 21:537-545</a:t>
            </a:r>
          </a:p>
        </p:txBody>
      </p:sp>
    </p:spTree>
    <p:extLst>
      <p:ext uri="{BB962C8B-B14F-4D97-AF65-F5344CB8AC3E}">
        <p14:creationId xmlns:p14="http://schemas.microsoft.com/office/powerpoint/2010/main" val="648742031"/>
      </p:ext>
    </p:extLst>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bwMode="auto">
          <a:xfrm>
            <a:off x="228600" y="39053"/>
            <a:ext cx="8229600" cy="106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3200" b="1" dirty="0" smtClean="0"/>
              <a:t>“UTIs” drive antibiotic </a:t>
            </a:r>
            <a:r>
              <a:rPr lang="en-US" sz="3200" b="1" dirty="0"/>
              <a:t>u</a:t>
            </a:r>
            <a:r>
              <a:rPr lang="en-US" sz="3200" b="1" dirty="0" smtClean="0"/>
              <a:t>se in nursing homes</a:t>
            </a:r>
          </a:p>
        </p:txBody>
      </p:sp>
      <p:pic>
        <p:nvPicPr>
          <p:cNvPr id="368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90613"/>
            <a:ext cx="7391400" cy="43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Content Placeholder 2"/>
          <p:cNvSpPr>
            <a:spLocks/>
          </p:cNvSpPr>
          <p:nvPr/>
        </p:nvSpPr>
        <p:spPr bwMode="auto">
          <a:xfrm>
            <a:off x="228600" y="5638800"/>
            <a:ext cx="8534400" cy="914400"/>
          </a:xfrm>
          <a:prstGeom prst="rect">
            <a:avLst/>
          </a:prstGeom>
          <a:noFill/>
          <a:ln w="9525">
            <a:noFill/>
            <a:miter lim="800000"/>
            <a:headEnd/>
            <a:tailEnd/>
          </a:ln>
        </p:spPr>
        <p:txBody>
          <a:bodyPr/>
          <a:lstStyle/>
          <a:p>
            <a:pPr marL="365125" indent="-255588">
              <a:spcBef>
                <a:spcPts val="300"/>
              </a:spcBef>
              <a:buClr>
                <a:srgbClr val="A04DA3"/>
              </a:buClr>
              <a:buFont typeface="Georgia" pitchFamily="18" charset="0"/>
              <a:buChar char="•"/>
              <a:defRPr/>
            </a:pPr>
            <a:r>
              <a:rPr lang="en-US" sz="2400" dirty="0">
                <a:solidFill>
                  <a:schemeClr val="bg2"/>
                </a:solidFill>
                <a:latin typeface="+mn-lt"/>
              </a:rPr>
              <a:t>73 LTCF followed over 6 </a:t>
            </a:r>
            <a:r>
              <a:rPr lang="en-US" sz="2400" dirty="0" smtClean="0">
                <a:solidFill>
                  <a:schemeClr val="bg2"/>
                </a:solidFill>
                <a:latin typeface="+mn-lt"/>
              </a:rPr>
              <a:t>months</a:t>
            </a:r>
            <a:endParaRPr lang="en-US" sz="2400" dirty="0">
              <a:solidFill>
                <a:schemeClr val="bg2"/>
              </a:solidFill>
              <a:latin typeface="+mn-lt"/>
            </a:endParaRPr>
          </a:p>
          <a:p>
            <a:pPr marL="365125" indent="-255588">
              <a:spcBef>
                <a:spcPts val="300"/>
              </a:spcBef>
              <a:buClr>
                <a:srgbClr val="A04DA3"/>
              </a:buClr>
              <a:buFont typeface="Georgia" pitchFamily="18" charset="0"/>
              <a:buChar char="•"/>
              <a:defRPr/>
            </a:pPr>
            <a:r>
              <a:rPr lang="en-US" sz="2400" dirty="0">
                <a:solidFill>
                  <a:schemeClr val="bg2"/>
                </a:solidFill>
                <a:latin typeface="+mn-lt"/>
              </a:rPr>
              <a:t>42% of residents received antibiotic (3, 392 prescriptions)</a:t>
            </a:r>
          </a:p>
        </p:txBody>
      </p:sp>
      <p:sp>
        <p:nvSpPr>
          <p:cNvPr id="36869" name="TextBox 5"/>
          <p:cNvSpPr txBox="1">
            <a:spLocks noChangeArrowheads="1"/>
          </p:cNvSpPr>
          <p:nvPr/>
        </p:nvSpPr>
        <p:spPr bwMode="auto">
          <a:xfrm>
            <a:off x="228600" y="6422395"/>
            <a:ext cx="24416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100" dirty="0">
                <a:latin typeface="+mj-lt"/>
              </a:rPr>
              <a:t>Benoit S. et al. JAGS 2008; 56:2039-44</a:t>
            </a:r>
          </a:p>
        </p:txBody>
      </p:sp>
    </p:spTree>
    <p:extLst>
      <p:ext uri="{BB962C8B-B14F-4D97-AF65-F5344CB8AC3E}">
        <p14:creationId xmlns:p14="http://schemas.microsoft.com/office/powerpoint/2010/main" val="1854865007"/>
      </p:ext>
    </p:extLst>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914400" y="533400"/>
            <a:ext cx="7391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3200" b="1" dirty="0" smtClean="0">
                <a:latin typeface="Myriad Pro"/>
              </a:rPr>
              <a:t>Antibiotics are misused in a variety of ways</a:t>
            </a:r>
          </a:p>
        </p:txBody>
      </p:sp>
      <p:sp>
        <p:nvSpPr>
          <p:cNvPr id="38915" name="Content Placeholder 2"/>
          <p:cNvSpPr>
            <a:spLocks noGrp="1"/>
          </p:cNvSpPr>
          <p:nvPr>
            <p:ph idx="4294967295"/>
          </p:nvPr>
        </p:nvSpPr>
        <p:spPr bwMode="auto">
          <a:xfrm>
            <a:off x="381000" y="1981200"/>
            <a:ext cx="8229600" cy="403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2800" dirty="0" smtClean="0">
                <a:solidFill>
                  <a:schemeClr val="bg2"/>
                </a:solidFill>
                <a:latin typeface="Myriad Pro"/>
              </a:rPr>
              <a:t>Given when they are not needed</a:t>
            </a:r>
          </a:p>
          <a:p>
            <a:r>
              <a:rPr lang="en-US" sz="2800" dirty="0" smtClean="0">
                <a:solidFill>
                  <a:schemeClr val="bg2"/>
                </a:solidFill>
                <a:latin typeface="Myriad Pro"/>
              </a:rPr>
              <a:t>Continued when they are no longer necessary</a:t>
            </a:r>
          </a:p>
          <a:p>
            <a:r>
              <a:rPr lang="en-US" sz="2800" dirty="0" smtClean="0">
                <a:solidFill>
                  <a:schemeClr val="bg2"/>
                </a:solidFill>
                <a:latin typeface="Myriad Pro"/>
              </a:rPr>
              <a:t>Given at the wrong dose</a:t>
            </a:r>
          </a:p>
          <a:p>
            <a:r>
              <a:rPr lang="en-US" sz="2800" dirty="0" smtClean="0">
                <a:solidFill>
                  <a:schemeClr val="bg2"/>
                </a:solidFill>
                <a:latin typeface="Myriad Pro"/>
              </a:rPr>
              <a:t>Broad spectrum agents are used to treat very susceptible bacteria</a:t>
            </a:r>
          </a:p>
          <a:p>
            <a:r>
              <a:rPr lang="en-US" sz="2800" dirty="0" smtClean="0">
                <a:solidFill>
                  <a:schemeClr val="bg2"/>
                </a:solidFill>
                <a:latin typeface="Myriad Pro"/>
              </a:rPr>
              <a:t>The wrong antibiotic is given to treat an infection</a:t>
            </a:r>
          </a:p>
        </p:txBody>
      </p:sp>
      <p:pic>
        <p:nvPicPr>
          <p:cNvPr id="4" name="Picture 3" descr="Get Smart for Healthcare.  Know When Antibiotics Work."/>
          <p:cNvPicPr>
            <a:picLocks noChangeAspect="1"/>
          </p:cNvPicPr>
          <p:nvPr/>
        </p:nvPicPr>
        <p:blipFill>
          <a:blip r:embed="rId2" cstate="print"/>
          <a:stretch>
            <a:fillRect/>
          </a:stretch>
        </p:blipFill>
        <p:spPr>
          <a:xfrm>
            <a:off x="6934200" y="5486400"/>
            <a:ext cx="1828800" cy="914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ctangle 5"/>
          <p:cNvSpPr/>
          <p:nvPr/>
        </p:nvSpPr>
        <p:spPr>
          <a:xfrm>
            <a:off x="381000" y="6169025"/>
            <a:ext cx="6400800" cy="307975"/>
          </a:xfrm>
          <a:prstGeom prst="rect">
            <a:avLst/>
          </a:prstGeom>
        </p:spPr>
        <p:txBody>
          <a:bodyPr>
            <a:spAutoFit/>
          </a:bodyPr>
          <a:lstStyle/>
          <a:p>
            <a:pPr>
              <a:defRPr/>
            </a:pPr>
            <a:r>
              <a:rPr lang="en-US" sz="1400" b="1" dirty="0">
                <a:latin typeface="+mn-lt"/>
              </a:rPr>
              <a:t>http://www.cdc.gov/getsmart/healthcare/inpatient-stewardship.html#Facts</a:t>
            </a:r>
          </a:p>
        </p:txBody>
      </p:sp>
    </p:spTree>
    <p:extLst>
      <p:ext uri="{BB962C8B-B14F-4D97-AF65-F5344CB8AC3E}">
        <p14:creationId xmlns:p14="http://schemas.microsoft.com/office/powerpoint/2010/main" val="229503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200" dirty="0" smtClean="0"/>
              <a:t>Antibiotic-Related </a:t>
            </a:r>
            <a:r>
              <a:rPr lang="en-US" sz="3200" dirty="0"/>
              <a:t>A</a:t>
            </a:r>
            <a:r>
              <a:rPr lang="en-US" sz="3200" dirty="0" smtClean="0"/>
              <a:t>dverse Events</a:t>
            </a:r>
            <a:endParaRPr lang="en-US" sz="3200" dirty="0"/>
          </a:p>
        </p:txBody>
      </p:sp>
      <p:sp>
        <p:nvSpPr>
          <p:cNvPr id="3" name="Content Placeholder 2"/>
          <p:cNvSpPr>
            <a:spLocks noGrp="1"/>
          </p:cNvSpPr>
          <p:nvPr>
            <p:ph idx="1"/>
          </p:nvPr>
        </p:nvSpPr>
        <p:spPr>
          <a:xfrm>
            <a:off x="457200" y="1219200"/>
            <a:ext cx="8229600" cy="4343401"/>
          </a:xfrm>
        </p:spPr>
        <p:txBody>
          <a:bodyPr/>
          <a:lstStyle/>
          <a:p>
            <a:r>
              <a:rPr lang="en-US" sz="2800" dirty="0" smtClean="0"/>
              <a:t>Antibiotics account for nearly 1 in 5 (19.3%) drug-related adverse events</a:t>
            </a:r>
          </a:p>
          <a:p>
            <a:pPr lvl="1"/>
            <a:r>
              <a:rPr lang="en-US" sz="2400" dirty="0" smtClean="0"/>
              <a:t>&gt;140,000 ER visits/year due to adverse effect of antibiotics</a:t>
            </a:r>
          </a:p>
          <a:p>
            <a:pPr lvl="1"/>
            <a:r>
              <a:rPr lang="en-US" sz="2400" dirty="0" smtClean="0"/>
              <a:t>Admission required for 6.1% of adverse events</a:t>
            </a:r>
          </a:p>
          <a:p>
            <a:endParaRPr lang="en-US" sz="2800" dirty="0" smtClean="0"/>
          </a:p>
          <a:p>
            <a:r>
              <a:rPr lang="en-US" sz="2800" dirty="0" smtClean="0"/>
              <a:t>Side Effects:  </a:t>
            </a:r>
            <a:r>
              <a:rPr lang="en-US" sz="2800" dirty="0" err="1" smtClean="0"/>
              <a:t>Fluoroquinolones</a:t>
            </a:r>
            <a:r>
              <a:rPr lang="en-US" sz="2800" dirty="0" smtClean="0"/>
              <a:t> (an example)</a:t>
            </a:r>
          </a:p>
          <a:p>
            <a:pPr lvl="1"/>
            <a:r>
              <a:rPr lang="en-US" sz="2400" dirty="0" smtClean="0"/>
              <a:t>Increased INR</a:t>
            </a:r>
          </a:p>
          <a:p>
            <a:pPr lvl="1"/>
            <a:r>
              <a:rPr lang="en-US" sz="2400" dirty="0" smtClean="0"/>
              <a:t>QT interval prolongation</a:t>
            </a:r>
          </a:p>
          <a:p>
            <a:pPr lvl="1"/>
            <a:r>
              <a:rPr lang="en-US" sz="2400" dirty="0" smtClean="0"/>
              <a:t>Tendon rupture</a:t>
            </a:r>
          </a:p>
          <a:p>
            <a:pPr lvl="1"/>
            <a:r>
              <a:rPr lang="en-US" sz="2400" dirty="0" smtClean="0"/>
              <a:t>Risk of hypo- and hyperglycemia</a:t>
            </a:r>
            <a:endParaRPr lang="en-US" sz="2400" dirty="0"/>
          </a:p>
        </p:txBody>
      </p:sp>
      <p:sp>
        <p:nvSpPr>
          <p:cNvPr id="4" name="Text Placeholder 3"/>
          <p:cNvSpPr>
            <a:spLocks noGrp="1"/>
          </p:cNvSpPr>
          <p:nvPr>
            <p:ph type="body" sz="quarter" idx="10"/>
          </p:nvPr>
        </p:nvSpPr>
        <p:spPr>
          <a:xfrm>
            <a:off x="381000" y="6324600"/>
            <a:ext cx="3200400" cy="381000"/>
          </a:xfrm>
        </p:spPr>
        <p:txBody>
          <a:bodyPr/>
          <a:lstStyle/>
          <a:p>
            <a:r>
              <a:rPr lang="en-US" dirty="0" smtClean="0">
                <a:solidFill>
                  <a:schemeClr val="tx1"/>
                </a:solidFill>
              </a:rPr>
              <a:t>Shehab et al. </a:t>
            </a:r>
            <a:r>
              <a:rPr lang="en-US" dirty="0" err="1" smtClean="0">
                <a:solidFill>
                  <a:schemeClr val="tx1"/>
                </a:solidFill>
              </a:rPr>
              <a:t>Clin</a:t>
            </a:r>
            <a:r>
              <a:rPr lang="en-US" dirty="0" smtClean="0">
                <a:solidFill>
                  <a:schemeClr val="tx1"/>
                </a:solidFill>
              </a:rPr>
              <a:t> Infect Dis. 2008;47:735</a:t>
            </a:r>
            <a:endParaRPr lang="en-US" dirty="0">
              <a:solidFill>
                <a:schemeClr val="tx1"/>
              </a:solidFill>
            </a:endParaRPr>
          </a:p>
        </p:txBody>
      </p:sp>
    </p:spTree>
    <p:extLst>
      <p:ext uri="{BB962C8B-B14F-4D97-AF65-F5344CB8AC3E}">
        <p14:creationId xmlns:p14="http://schemas.microsoft.com/office/powerpoint/2010/main" val="3777035684"/>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259149" cy="784224"/>
          </a:xfrm>
        </p:spPr>
        <p:txBody>
          <a:bodyPr/>
          <a:lstStyle/>
          <a:p>
            <a:pPr>
              <a:lnSpc>
                <a:spcPct val="100000"/>
              </a:lnSpc>
            </a:pPr>
            <a:r>
              <a:rPr lang="en-US" sz="3200" i="1" dirty="0" smtClean="0"/>
              <a:t>Clostridium </a:t>
            </a:r>
            <a:r>
              <a:rPr lang="en-US" sz="3200" i="1" dirty="0" err="1" smtClean="0"/>
              <a:t>difficile</a:t>
            </a:r>
            <a:r>
              <a:rPr lang="en-US" sz="3200" i="1" dirty="0" smtClean="0"/>
              <a:t> </a:t>
            </a:r>
            <a:r>
              <a:rPr lang="en-US" sz="3200" dirty="0" smtClean="0"/>
              <a:t>Infection (CDI)</a:t>
            </a:r>
            <a:endParaRPr lang="en-US" sz="3200" dirty="0"/>
          </a:p>
        </p:txBody>
      </p:sp>
      <p:sp>
        <p:nvSpPr>
          <p:cNvPr id="3" name="Content Placeholder 2"/>
          <p:cNvSpPr>
            <a:spLocks noGrp="1"/>
          </p:cNvSpPr>
          <p:nvPr>
            <p:ph idx="1"/>
          </p:nvPr>
        </p:nvSpPr>
        <p:spPr>
          <a:xfrm>
            <a:off x="685800" y="1600200"/>
            <a:ext cx="8001000" cy="3962400"/>
          </a:xfrm>
        </p:spPr>
        <p:txBody>
          <a:bodyPr/>
          <a:lstStyle/>
          <a:p>
            <a:pPr marL="0" indent="0">
              <a:spcBef>
                <a:spcPts val="1400"/>
              </a:spcBef>
              <a:buNone/>
            </a:pPr>
            <a:r>
              <a:rPr lang="en-US" sz="2800" b="1" dirty="0" smtClean="0"/>
              <a:t>Antibiotic </a:t>
            </a:r>
            <a:r>
              <a:rPr lang="en-US" sz="2800" b="1" dirty="0"/>
              <a:t>exposure </a:t>
            </a:r>
            <a:r>
              <a:rPr lang="en-US" sz="2800" b="1" dirty="0" smtClean="0"/>
              <a:t>is the single </a:t>
            </a:r>
            <a:r>
              <a:rPr lang="en-US" sz="2800" b="1" dirty="0"/>
              <a:t>most important risk factor </a:t>
            </a:r>
            <a:endParaRPr lang="en-US" sz="2800" b="1" dirty="0" smtClean="0"/>
          </a:p>
          <a:p>
            <a:pPr>
              <a:spcBef>
                <a:spcPts val="1400"/>
              </a:spcBef>
            </a:pPr>
            <a:r>
              <a:rPr lang="en-US" sz="2800" dirty="0" smtClean="0">
                <a:latin typeface="Calibri" pitchFamily="34" charset="0"/>
              </a:rPr>
              <a:t>Exposure </a:t>
            </a:r>
            <a:r>
              <a:rPr lang="en-US" sz="2800" dirty="0">
                <a:latin typeface="Calibri" pitchFamily="34" charset="0"/>
              </a:rPr>
              <a:t>to antibiotics increases the risk of </a:t>
            </a:r>
            <a:r>
              <a:rPr lang="en-US" sz="2800" dirty="0" smtClean="0">
                <a:latin typeface="Calibri" pitchFamily="34" charset="0"/>
              </a:rPr>
              <a:t>CDI by </a:t>
            </a:r>
            <a:r>
              <a:rPr lang="en-US" sz="2800" dirty="0">
                <a:latin typeface="Calibri" pitchFamily="34" charset="0"/>
              </a:rPr>
              <a:t>at least 3 fold for at least a </a:t>
            </a:r>
            <a:r>
              <a:rPr lang="en-US" sz="2800" dirty="0" smtClean="0">
                <a:latin typeface="Calibri" pitchFamily="34" charset="0"/>
              </a:rPr>
              <a:t>month</a:t>
            </a:r>
            <a:r>
              <a:rPr lang="en-US" sz="2800" baseline="30000" dirty="0">
                <a:latin typeface="Calibri" pitchFamily="34" charset="0"/>
              </a:rPr>
              <a:t>1</a:t>
            </a:r>
            <a:endParaRPr lang="en-US" sz="2800" dirty="0" smtClean="0">
              <a:latin typeface="Calibri" pitchFamily="34" charset="0"/>
            </a:endParaRPr>
          </a:p>
          <a:p>
            <a:pPr>
              <a:spcBef>
                <a:spcPts val="1400"/>
              </a:spcBef>
            </a:pPr>
            <a:r>
              <a:rPr lang="en-US" sz="2800" dirty="0">
                <a:latin typeface="Calibri" pitchFamily="34" charset="0"/>
              </a:rPr>
              <a:t>Up to 85% of patients with </a:t>
            </a:r>
            <a:r>
              <a:rPr lang="en-US" sz="2800" dirty="0" smtClean="0">
                <a:latin typeface="Calibri" pitchFamily="34" charset="0"/>
              </a:rPr>
              <a:t>CDI have </a:t>
            </a:r>
            <a:r>
              <a:rPr lang="en-US" sz="2800" dirty="0">
                <a:latin typeface="Calibri" pitchFamily="34" charset="0"/>
              </a:rPr>
              <a:t>antibiotic exposure in the 28 days before </a:t>
            </a:r>
            <a:r>
              <a:rPr lang="en-US" sz="2800" dirty="0" smtClean="0">
                <a:latin typeface="Calibri" pitchFamily="34" charset="0"/>
              </a:rPr>
              <a:t>infection</a:t>
            </a:r>
            <a:r>
              <a:rPr lang="en-US" sz="2800" baseline="30000" dirty="0" smtClean="0">
                <a:latin typeface="Calibri" pitchFamily="34" charset="0"/>
              </a:rPr>
              <a:t>2</a:t>
            </a:r>
            <a:endParaRPr lang="en-US" sz="2800" dirty="0">
              <a:latin typeface="Calibri" pitchFamily="34" charset="0"/>
            </a:endParaRPr>
          </a:p>
          <a:p>
            <a:pPr lvl="1">
              <a:spcBef>
                <a:spcPts val="1400"/>
              </a:spcBef>
            </a:pPr>
            <a:endParaRPr lang="en-US" b="1" dirty="0"/>
          </a:p>
        </p:txBody>
      </p:sp>
      <p:sp>
        <p:nvSpPr>
          <p:cNvPr id="4" name="Text Placeholder 3"/>
          <p:cNvSpPr>
            <a:spLocks noGrp="1"/>
          </p:cNvSpPr>
          <p:nvPr>
            <p:ph type="body" sz="quarter" idx="10"/>
          </p:nvPr>
        </p:nvSpPr>
        <p:spPr/>
        <p:txBody>
          <a:bodyPr/>
          <a:lstStyle/>
          <a:p>
            <a:pPr marL="0" indent="0"/>
            <a:r>
              <a:rPr lang="en-US" dirty="0" smtClean="0">
                <a:solidFill>
                  <a:schemeClr val="tx1"/>
                </a:solidFill>
              </a:rPr>
              <a:t>1. Stevens </a:t>
            </a:r>
            <a:r>
              <a:rPr lang="en-US" dirty="0">
                <a:solidFill>
                  <a:schemeClr val="tx1"/>
                </a:solidFill>
              </a:rPr>
              <a:t>et al.  </a:t>
            </a:r>
            <a:r>
              <a:rPr lang="en-US" i="1" dirty="0" err="1">
                <a:solidFill>
                  <a:schemeClr val="tx1"/>
                </a:solidFill>
              </a:rPr>
              <a:t>Clin</a:t>
            </a:r>
            <a:r>
              <a:rPr lang="en-US" i="1" dirty="0">
                <a:solidFill>
                  <a:schemeClr val="tx1"/>
                </a:solidFill>
              </a:rPr>
              <a:t> Infect Dis</a:t>
            </a:r>
            <a:r>
              <a:rPr lang="en-US" dirty="0">
                <a:solidFill>
                  <a:schemeClr val="tx1"/>
                </a:solidFill>
              </a:rPr>
              <a:t>. 2011 Jul 1;53(1):</a:t>
            </a:r>
            <a:r>
              <a:rPr lang="en-US" dirty="0" smtClean="0">
                <a:solidFill>
                  <a:schemeClr val="tx1"/>
                </a:solidFill>
              </a:rPr>
              <a:t>42-8</a:t>
            </a:r>
          </a:p>
          <a:p>
            <a:pPr marL="0" indent="0"/>
            <a:r>
              <a:rPr lang="en-US" dirty="0" smtClean="0">
                <a:solidFill>
                  <a:schemeClr val="tx1"/>
                </a:solidFill>
                <a:latin typeface="Myriad Pro" pitchFamily="34" charset="0"/>
              </a:rPr>
              <a:t>2. Chang HT et al. </a:t>
            </a:r>
            <a:r>
              <a:rPr lang="en-US" i="1" dirty="0" smtClean="0">
                <a:solidFill>
                  <a:schemeClr val="tx1"/>
                </a:solidFill>
                <a:latin typeface="Myriad Pro" pitchFamily="34" charset="0"/>
              </a:rPr>
              <a:t>Infect Control </a:t>
            </a:r>
            <a:r>
              <a:rPr lang="en-US" i="1" dirty="0" err="1" smtClean="0">
                <a:solidFill>
                  <a:schemeClr val="tx1"/>
                </a:solidFill>
                <a:latin typeface="Myriad Pro" pitchFamily="34" charset="0"/>
              </a:rPr>
              <a:t>Hosp</a:t>
            </a:r>
            <a:r>
              <a:rPr lang="en-US" i="1" dirty="0" smtClean="0">
                <a:solidFill>
                  <a:schemeClr val="tx1"/>
                </a:solidFill>
                <a:latin typeface="Myriad Pro" pitchFamily="34" charset="0"/>
              </a:rPr>
              <a:t> </a:t>
            </a:r>
            <a:r>
              <a:rPr lang="en-US" i="1" dirty="0" err="1" smtClean="0">
                <a:solidFill>
                  <a:schemeClr val="tx1"/>
                </a:solidFill>
                <a:latin typeface="Myriad Pro" pitchFamily="34" charset="0"/>
              </a:rPr>
              <a:t>Epidemiol</a:t>
            </a:r>
            <a:r>
              <a:rPr lang="en-US" i="1" dirty="0" smtClean="0">
                <a:solidFill>
                  <a:schemeClr val="tx1"/>
                </a:solidFill>
                <a:latin typeface="Myriad Pro" pitchFamily="34" charset="0"/>
              </a:rPr>
              <a:t> 2007; </a:t>
            </a:r>
            <a:r>
              <a:rPr lang="en-US" dirty="0" smtClean="0">
                <a:solidFill>
                  <a:schemeClr val="tx1"/>
                </a:solidFill>
                <a:latin typeface="Myriad Pro" pitchFamily="34" charset="0"/>
              </a:rPr>
              <a:t>28:926–931</a:t>
            </a:r>
            <a:endParaRPr lang="en-US" dirty="0">
              <a:solidFill>
                <a:schemeClr val="tx1"/>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800600"/>
            <a:ext cx="1483701" cy="115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673489"/>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6629400" cy="1143000"/>
          </a:xfrm>
        </p:spPr>
        <p:txBody>
          <a:bodyPr/>
          <a:lstStyle/>
          <a:p>
            <a:r>
              <a:rPr lang="en-US" sz="3200" b="1" dirty="0"/>
              <a:t>Antibiotics in Patients with </a:t>
            </a:r>
            <a:r>
              <a:rPr lang="en-US" sz="3200" b="1" dirty="0" smtClean="0"/>
              <a:t>CDI</a:t>
            </a:r>
            <a:endParaRPr lang="en-US" sz="3200" b="1" dirty="0"/>
          </a:p>
        </p:txBody>
      </p:sp>
      <p:sp>
        <p:nvSpPr>
          <p:cNvPr id="3" name="Content Placeholder 2"/>
          <p:cNvSpPr>
            <a:spLocks noGrp="1"/>
          </p:cNvSpPr>
          <p:nvPr>
            <p:ph idx="1"/>
          </p:nvPr>
        </p:nvSpPr>
        <p:spPr>
          <a:xfrm>
            <a:off x="838200" y="1600200"/>
            <a:ext cx="7239000" cy="4114800"/>
          </a:xfrm>
        </p:spPr>
        <p:txBody>
          <a:bodyPr/>
          <a:lstStyle/>
          <a:p>
            <a:r>
              <a:rPr lang="en-US" sz="2800" dirty="0">
                <a:solidFill>
                  <a:schemeClr val="tx2"/>
                </a:solidFill>
              </a:rPr>
              <a:t>R</a:t>
            </a:r>
            <a:r>
              <a:rPr lang="en-US" sz="2800" dirty="0" smtClean="0">
                <a:solidFill>
                  <a:schemeClr val="tx2"/>
                </a:solidFill>
              </a:rPr>
              <a:t>eceipt of non-CDI antibiotics during or soon after CDI therapy is associated with:</a:t>
            </a:r>
          </a:p>
          <a:p>
            <a:pPr lvl="1"/>
            <a:r>
              <a:rPr lang="en-US" sz="2600" dirty="0" smtClean="0">
                <a:solidFill>
                  <a:schemeClr val="tx2"/>
                </a:solidFill>
              </a:rPr>
              <a:t>Lower cure rates</a:t>
            </a:r>
          </a:p>
          <a:p>
            <a:pPr lvl="1"/>
            <a:r>
              <a:rPr lang="en-US" sz="2600" dirty="0" smtClean="0">
                <a:solidFill>
                  <a:schemeClr val="tx2"/>
                </a:solidFill>
              </a:rPr>
              <a:t>Prolonged diarrhea</a:t>
            </a:r>
          </a:p>
          <a:p>
            <a:pPr lvl="1"/>
            <a:r>
              <a:rPr lang="en-US" sz="2600" dirty="0" smtClean="0">
                <a:solidFill>
                  <a:schemeClr val="tx2"/>
                </a:solidFill>
              </a:rPr>
              <a:t>Recurrent CDI</a:t>
            </a:r>
            <a:endParaRPr lang="en-US" sz="2600" dirty="0">
              <a:solidFill>
                <a:schemeClr val="tx2"/>
              </a:solidFill>
            </a:endParaRPr>
          </a:p>
        </p:txBody>
      </p:sp>
      <p:sp>
        <p:nvSpPr>
          <p:cNvPr id="4" name="TextBox 3"/>
          <p:cNvSpPr txBox="1"/>
          <p:nvPr/>
        </p:nvSpPr>
        <p:spPr>
          <a:xfrm>
            <a:off x="457200" y="6019800"/>
            <a:ext cx="3276600" cy="261610"/>
          </a:xfrm>
          <a:prstGeom prst="rect">
            <a:avLst/>
          </a:prstGeom>
          <a:noFill/>
        </p:spPr>
        <p:txBody>
          <a:bodyPr wrap="square" rtlCol="0">
            <a:spAutoFit/>
          </a:bodyPr>
          <a:lstStyle/>
          <a:p>
            <a:r>
              <a:rPr lang="en-US" sz="1100" dirty="0" err="1" smtClean="0"/>
              <a:t>Clin</a:t>
            </a:r>
            <a:r>
              <a:rPr lang="en-US" sz="1100" dirty="0" smtClean="0"/>
              <a:t> Infect Dis 2011;53:440</a:t>
            </a:r>
            <a:endParaRPr lang="en-US" sz="1100" dirty="0"/>
          </a:p>
        </p:txBody>
      </p:sp>
    </p:spTree>
    <p:extLst>
      <p:ext uri="{BB962C8B-B14F-4D97-AF65-F5344CB8AC3E}">
        <p14:creationId xmlns:p14="http://schemas.microsoft.com/office/powerpoint/2010/main" val="3465422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lstStyle/>
          <a:p>
            <a:r>
              <a:rPr lang="en-US" sz="3200" b="1" dirty="0"/>
              <a:t>Antibiotic resistance is among CDC's top concerns</a:t>
            </a:r>
          </a:p>
        </p:txBody>
      </p:sp>
      <p:sp>
        <p:nvSpPr>
          <p:cNvPr id="3" name="Content Placeholder 2"/>
          <p:cNvSpPr>
            <a:spLocks noGrp="1"/>
          </p:cNvSpPr>
          <p:nvPr>
            <p:ph idx="1"/>
          </p:nvPr>
        </p:nvSpPr>
        <p:spPr>
          <a:xfrm>
            <a:off x="381000" y="1652187"/>
            <a:ext cx="8458200" cy="4830763"/>
          </a:xfrm>
        </p:spPr>
        <p:txBody>
          <a:bodyPr/>
          <a:lstStyle/>
          <a:p>
            <a:r>
              <a:rPr lang="en-US" sz="2400" b="1" dirty="0" smtClean="0">
                <a:solidFill>
                  <a:schemeClr val="tx2"/>
                </a:solidFill>
                <a:latin typeface="+mn-lt"/>
              </a:rPr>
              <a:t>“Imminent </a:t>
            </a:r>
            <a:r>
              <a:rPr lang="en-US" sz="2400" b="1" dirty="0">
                <a:solidFill>
                  <a:schemeClr val="tx2"/>
                </a:solidFill>
                <a:latin typeface="+mn-lt"/>
              </a:rPr>
              <a:t>crisis in the control of infectious </a:t>
            </a:r>
            <a:r>
              <a:rPr lang="en-US" sz="2400" b="1" dirty="0" smtClean="0">
                <a:solidFill>
                  <a:schemeClr val="tx2"/>
                </a:solidFill>
                <a:latin typeface="+mn-lt"/>
              </a:rPr>
              <a:t>diseases” </a:t>
            </a:r>
          </a:p>
          <a:p>
            <a:pPr lvl="1"/>
            <a:r>
              <a:rPr lang="en-US" sz="1400" dirty="0" smtClean="0">
                <a:solidFill>
                  <a:schemeClr val="tx2"/>
                </a:solidFill>
                <a:latin typeface="+mn-lt"/>
              </a:rPr>
              <a:t>IOM </a:t>
            </a:r>
            <a:r>
              <a:rPr lang="en-US" sz="1400" dirty="0">
                <a:solidFill>
                  <a:schemeClr val="tx2"/>
                </a:solidFill>
                <a:latin typeface="+mn-lt"/>
              </a:rPr>
              <a:t>report, 2003 </a:t>
            </a:r>
            <a:r>
              <a:rPr lang="en-US" sz="1400" i="1" dirty="0">
                <a:solidFill>
                  <a:schemeClr val="tx2"/>
                </a:solidFill>
                <a:latin typeface="+mn-lt"/>
              </a:rPr>
              <a:t>Microbial Threats to Health: Emergence, Detection, and Response</a:t>
            </a:r>
            <a:endParaRPr lang="en-US" sz="1400" dirty="0">
              <a:solidFill>
                <a:schemeClr val="tx2"/>
              </a:solidFill>
              <a:latin typeface="+mn-lt"/>
            </a:endParaRPr>
          </a:p>
          <a:p>
            <a:pPr lvl="1"/>
            <a:endParaRPr lang="en-US" sz="2400" dirty="0" smtClean="0">
              <a:solidFill>
                <a:schemeClr val="tx2"/>
              </a:solidFill>
              <a:latin typeface="+mn-lt"/>
            </a:endParaRPr>
          </a:p>
          <a:p>
            <a:r>
              <a:rPr lang="en-US" sz="2400" b="1" dirty="0" smtClean="0">
                <a:solidFill>
                  <a:schemeClr val="tx2"/>
                </a:solidFill>
                <a:latin typeface="+mn-lt"/>
              </a:rPr>
              <a:t>“…One </a:t>
            </a:r>
            <a:r>
              <a:rPr lang="en-US" sz="2400" b="1" dirty="0">
                <a:solidFill>
                  <a:schemeClr val="tx2"/>
                </a:solidFill>
                <a:latin typeface="+mn-lt"/>
              </a:rPr>
              <a:t>of the world's most pressing public health </a:t>
            </a:r>
            <a:r>
              <a:rPr lang="en-US" sz="2400" b="1" dirty="0" smtClean="0">
                <a:solidFill>
                  <a:schemeClr val="tx2"/>
                </a:solidFill>
                <a:latin typeface="+mn-lt"/>
              </a:rPr>
              <a:t>problems”</a:t>
            </a:r>
          </a:p>
          <a:p>
            <a:pPr lvl="1"/>
            <a:r>
              <a:rPr lang="en-US" sz="1400" i="1" dirty="0" smtClean="0">
                <a:solidFill>
                  <a:schemeClr val="tx2"/>
                </a:solidFill>
                <a:latin typeface="+mn-lt"/>
              </a:rPr>
              <a:t>Joint Statement on Antibiotic Resistance from 25 National Health Organizations and the CDC</a:t>
            </a:r>
            <a:r>
              <a:rPr lang="en-US" sz="1400" dirty="0" smtClean="0">
                <a:solidFill>
                  <a:schemeClr val="tx2"/>
                </a:solidFill>
                <a:latin typeface="+mn-lt"/>
              </a:rPr>
              <a:t>, 2012</a:t>
            </a:r>
          </a:p>
          <a:p>
            <a:pPr marL="457200" lvl="1" indent="0">
              <a:buNone/>
            </a:pPr>
            <a:endParaRPr lang="en-US" sz="2400" dirty="0">
              <a:solidFill>
                <a:schemeClr val="tx2"/>
              </a:solidFill>
              <a:latin typeface="+mn-lt"/>
            </a:endParaRPr>
          </a:p>
          <a:p>
            <a:endParaRPr lang="en-US" sz="2800" dirty="0" smtClean="0"/>
          </a:p>
          <a:p>
            <a:endParaRPr lang="en-US" sz="2800" dirty="0"/>
          </a:p>
          <a:p>
            <a:endParaRPr lang="en-US" sz="2800" dirty="0"/>
          </a:p>
        </p:txBody>
      </p:sp>
      <p:sp>
        <p:nvSpPr>
          <p:cNvPr id="4" name="TextBox 3"/>
          <p:cNvSpPr txBox="1"/>
          <p:nvPr/>
        </p:nvSpPr>
        <p:spPr>
          <a:xfrm>
            <a:off x="438912" y="6464662"/>
            <a:ext cx="3566617" cy="400110"/>
          </a:xfrm>
          <a:prstGeom prst="rect">
            <a:avLst/>
          </a:prstGeom>
          <a:noFill/>
        </p:spPr>
        <p:txBody>
          <a:bodyPr wrap="none" rtlCol="0">
            <a:spAutoFit/>
          </a:bodyPr>
          <a:lstStyle/>
          <a:p>
            <a:r>
              <a:rPr lang="en-US" sz="2000" dirty="0"/>
              <a:t>http://www.cdc.gov/getsmart/</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267200"/>
            <a:ext cx="4026362" cy="2197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Get Smart for Healthcare.  Know When Antibiotics Work."/>
          <p:cNvPicPr>
            <a:picLocks noChangeAspect="1"/>
          </p:cNvPicPr>
          <p:nvPr/>
        </p:nvPicPr>
        <p:blipFill>
          <a:blip r:embed="rId4" cstate="print"/>
          <a:stretch>
            <a:fillRect/>
          </a:stretch>
        </p:blipFill>
        <p:spPr>
          <a:xfrm>
            <a:off x="7239000" y="5928360"/>
            <a:ext cx="1828800" cy="914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4038600"/>
            <a:ext cx="2252311" cy="2856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73438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1173162"/>
          </a:xfrm>
        </p:spPr>
        <p:txBody>
          <a:bodyPr/>
          <a:lstStyle/>
          <a:p>
            <a:pPr>
              <a:lnSpc>
                <a:spcPct val="100000"/>
              </a:lnSpc>
            </a:pPr>
            <a:r>
              <a:rPr lang="en-US" sz="3200" dirty="0" smtClean="0">
                <a:latin typeface="Myriad Pro" pitchFamily="34" charset="0"/>
              </a:rPr>
              <a:t>Correlation of antibiotic use and resistance</a:t>
            </a:r>
          </a:p>
        </p:txBody>
      </p:sp>
      <p:graphicFrame>
        <p:nvGraphicFramePr>
          <p:cNvPr id="6" name="Object 2" descr="r = 0.41, p = .004  (Pearson correlation coefficient)"/>
          <p:cNvGraphicFramePr>
            <a:graphicFrameLocks noGrp="1" noChangeAspect="1"/>
          </p:cNvGraphicFramePr>
          <p:nvPr>
            <p:ph idx="1"/>
            <p:extLst>
              <p:ext uri="{D42A27DB-BD31-4B8C-83A1-F6EECF244321}">
                <p14:modId xmlns:p14="http://schemas.microsoft.com/office/powerpoint/2010/main" val="128048244"/>
              </p:ext>
            </p:extLst>
          </p:nvPr>
        </p:nvGraphicFramePr>
        <p:xfrm>
          <a:off x="609600" y="1481892"/>
          <a:ext cx="6858000" cy="472108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Box 5"/>
          <p:cNvSpPr txBox="1">
            <a:spLocks noChangeArrowheads="1"/>
          </p:cNvSpPr>
          <p:nvPr/>
        </p:nvSpPr>
        <p:spPr bwMode="auto">
          <a:xfrm>
            <a:off x="381000" y="6191155"/>
            <a:ext cx="3886200" cy="307777"/>
          </a:xfrm>
          <a:prstGeom prst="rect">
            <a:avLst/>
          </a:prstGeom>
          <a:noFill/>
          <a:ln w="9525">
            <a:noFill/>
            <a:miter lim="800000"/>
            <a:headEnd/>
            <a:tailEnd/>
          </a:ln>
        </p:spPr>
        <p:txBody>
          <a:bodyPr wrap="square">
            <a:spAutoFit/>
          </a:bodyPr>
          <a:lstStyle/>
          <a:p>
            <a:pPr eaLnBrk="0" hangingPunct="0"/>
            <a:r>
              <a:rPr lang="en-US" sz="1400" b="1" dirty="0" smtClean="0">
                <a:solidFill>
                  <a:schemeClr val="bg2"/>
                </a:solidFill>
                <a:latin typeface="Myriad Pro" pitchFamily="34" charset="0"/>
              </a:rPr>
              <a:t>2002-03 (</a:t>
            </a:r>
            <a:r>
              <a:rPr lang="en-US" sz="1400" b="1" dirty="0">
                <a:solidFill>
                  <a:schemeClr val="tx2"/>
                </a:solidFill>
                <a:latin typeface="Myriad Pro" pitchFamily="34" charset="0"/>
              </a:rPr>
              <a:t>45 long-term acute care </a:t>
            </a:r>
            <a:r>
              <a:rPr lang="en-US" sz="1400" b="1" dirty="0" smtClean="0">
                <a:solidFill>
                  <a:schemeClr val="tx2"/>
                </a:solidFill>
                <a:latin typeface="Myriad Pro" pitchFamily="34" charset="0"/>
              </a:rPr>
              <a:t>hospitals)</a:t>
            </a:r>
            <a:endParaRPr lang="en-US" sz="1400" b="1" dirty="0">
              <a:solidFill>
                <a:schemeClr val="bg2"/>
              </a:solidFill>
              <a:latin typeface="Myriad Pro" pitchFamily="34" charset="0"/>
            </a:endParaRPr>
          </a:p>
        </p:txBody>
      </p:sp>
      <p:sp>
        <p:nvSpPr>
          <p:cNvPr id="9" name="Text Box 4"/>
          <p:cNvSpPr txBox="1">
            <a:spLocks noChangeArrowheads="1"/>
          </p:cNvSpPr>
          <p:nvPr/>
        </p:nvSpPr>
        <p:spPr bwMode="auto">
          <a:xfrm>
            <a:off x="6324600" y="3733800"/>
            <a:ext cx="2362200" cy="1092607"/>
          </a:xfrm>
          <a:prstGeom prst="rect">
            <a:avLst/>
          </a:prstGeom>
          <a:noFill/>
          <a:ln w="9525">
            <a:noFill/>
            <a:miter lim="800000"/>
            <a:headEnd/>
            <a:tailEnd/>
          </a:ln>
        </p:spPr>
        <p:txBody>
          <a:bodyPr wrap="square">
            <a:spAutoFit/>
          </a:bodyPr>
          <a:lstStyle/>
          <a:p>
            <a:pPr eaLnBrk="0" hangingPunct="0"/>
            <a:r>
              <a:rPr lang="en-US" sz="1400" b="1" dirty="0" smtClean="0">
                <a:solidFill>
                  <a:schemeClr val="tx2"/>
                </a:solidFill>
                <a:latin typeface="Myriad Pro" pitchFamily="34" charset="0"/>
              </a:rPr>
              <a:t>r =  0.41, p </a:t>
            </a:r>
            <a:r>
              <a:rPr lang="en-US" sz="1400" b="1" dirty="0">
                <a:solidFill>
                  <a:schemeClr val="tx2"/>
                </a:solidFill>
                <a:latin typeface="Myriad Pro" pitchFamily="34" charset="0"/>
              </a:rPr>
              <a:t>= .004 </a:t>
            </a:r>
          </a:p>
          <a:p>
            <a:pPr eaLnBrk="0" hangingPunct="0"/>
            <a:r>
              <a:rPr lang="en-US" sz="1100" b="1" dirty="0">
                <a:solidFill>
                  <a:schemeClr val="tx2"/>
                </a:solidFill>
                <a:latin typeface="Myriad Pro" pitchFamily="34" charset="0"/>
              </a:rPr>
              <a:t>(Pearson correlation coefficient</a:t>
            </a:r>
            <a:r>
              <a:rPr lang="en-US" sz="1050" dirty="0">
                <a:solidFill>
                  <a:schemeClr val="tx2"/>
                </a:solidFill>
                <a:latin typeface="Myriad Pro" pitchFamily="34" charset="0"/>
              </a:rPr>
              <a:t>)</a:t>
            </a:r>
          </a:p>
          <a:p>
            <a:pPr marL="285750" indent="-285750" eaLnBrk="0" hangingPunct="0">
              <a:buFont typeface="Arial" pitchFamily="34" charset="0"/>
              <a:buChar char="•"/>
            </a:pPr>
            <a:endParaRPr lang="en-US" sz="2400" b="1" dirty="0" smtClean="0">
              <a:solidFill>
                <a:schemeClr val="tx2"/>
              </a:solidFill>
              <a:latin typeface="Myriad Pro" pitchFamily="34" charset="0"/>
            </a:endParaRPr>
          </a:p>
          <a:p>
            <a:pPr eaLnBrk="0" hangingPunct="0"/>
            <a:endParaRPr lang="en-US" sz="1600" b="1" dirty="0">
              <a:solidFill>
                <a:schemeClr val="tx2"/>
              </a:solidFill>
              <a:latin typeface="Myriad Pro" pitchFamily="34" charset="0"/>
            </a:endParaRPr>
          </a:p>
        </p:txBody>
      </p:sp>
      <p:sp>
        <p:nvSpPr>
          <p:cNvPr id="10" name="Text Box 66"/>
          <p:cNvSpPr txBox="1">
            <a:spLocks noChangeArrowheads="1"/>
          </p:cNvSpPr>
          <p:nvPr/>
        </p:nvSpPr>
        <p:spPr bwMode="auto">
          <a:xfrm>
            <a:off x="195263" y="6521450"/>
            <a:ext cx="2079415" cy="430887"/>
          </a:xfrm>
          <a:prstGeom prst="rect">
            <a:avLst/>
          </a:prstGeom>
          <a:noFill/>
          <a:ln w="9525">
            <a:noFill/>
            <a:miter lim="800000"/>
            <a:headEnd/>
            <a:tailEnd/>
          </a:ln>
        </p:spPr>
        <p:txBody>
          <a:bodyPr wrap="none">
            <a:spAutoFit/>
          </a:bodyPr>
          <a:lstStyle/>
          <a:p>
            <a:r>
              <a:rPr lang="en-US" sz="1100" dirty="0"/>
              <a:t>Gould et al. ICHE 2006;27:923-5</a:t>
            </a:r>
          </a:p>
          <a:p>
            <a:r>
              <a:rPr lang="en-US" sz="1100" dirty="0" smtClean="0"/>
              <a:t>.</a:t>
            </a:r>
            <a:endParaRPr lang="en-US" sz="1100" dirty="0"/>
          </a:p>
        </p:txBody>
      </p:sp>
    </p:spTree>
    <p:extLst>
      <p:ext uri="{BB962C8B-B14F-4D97-AF65-F5344CB8AC3E}">
        <p14:creationId xmlns:p14="http://schemas.microsoft.com/office/powerpoint/2010/main" val="1450425619"/>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Why Aren’t We Doing Better?</a:t>
            </a:r>
          </a:p>
        </p:txBody>
      </p:sp>
      <p:sp>
        <p:nvSpPr>
          <p:cNvPr id="3" name="Content Placeholder 2"/>
          <p:cNvSpPr>
            <a:spLocks noGrp="1"/>
          </p:cNvSpPr>
          <p:nvPr>
            <p:ph idx="1"/>
          </p:nvPr>
        </p:nvSpPr>
        <p:spPr/>
        <p:txBody>
          <a:bodyPr/>
          <a:lstStyle/>
          <a:p>
            <a:r>
              <a:rPr lang="en-US" dirty="0"/>
              <a:t>Many prescribers are scared of what might happen if they don’t give </a:t>
            </a:r>
            <a:r>
              <a:rPr lang="en-US" dirty="0" smtClean="0"/>
              <a:t>antibiotics.</a:t>
            </a:r>
          </a:p>
          <a:p>
            <a:r>
              <a:rPr lang="en-US" dirty="0" smtClean="0"/>
              <a:t>Antibiotics are the most common “just in case” drugs.</a:t>
            </a:r>
          </a:p>
          <a:p>
            <a:r>
              <a:rPr lang="en-US" dirty="0" smtClean="0"/>
              <a:t>General perception that there is (almost) no risk and (almost) all benefit to giving an antibiotic.</a:t>
            </a:r>
            <a:endParaRPr lang="en-US" dirty="0"/>
          </a:p>
          <a:p>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43981972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This Matter to Patients?</a:t>
            </a:r>
            <a:endParaRPr lang="en-US" dirty="0"/>
          </a:p>
        </p:txBody>
      </p:sp>
      <p:sp>
        <p:nvSpPr>
          <p:cNvPr id="3" name="Content Placeholder 2"/>
          <p:cNvSpPr>
            <a:spLocks noGrp="1"/>
          </p:cNvSpPr>
          <p:nvPr>
            <p:ph idx="1"/>
          </p:nvPr>
        </p:nvSpPr>
        <p:spPr/>
        <p:txBody>
          <a:bodyPr/>
          <a:lstStyle/>
          <a:p>
            <a:r>
              <a:rPr lang="en-US" dirty="0" smtClean="0"/>
              <a:t>We’re fast running out of antibiotics.</a:t>
            </a:r>
          </a:p>
          <a:p>
            <a:r>
              <a:rPr lang="en-US" dirty="0" smtClean="0"/>
              <a:t>The “post antibiotic era” is already here</a:t>
            </a:r>
          </a:p>
          <a:p>
            <a:pPr lvl="1"/>
            <a:r>
              <a:rPr lang="en-US" dirty="0" smtClean="0"/>
              <a:t>We are already encountering infections for which we have no viable antibiotic treatments.</a:t>
            </a:r>
          </a:p>
          <a:p>
            <a:r>
              <a:rPr lang="en-US" dirty="0" smtClean="0"/>
              <a:t>We’re not getting new antibiotics anytime soon.</a:t>
            </a:r>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70928485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533400" y="609600"/>
            <a:ext cx="8229600" cy="1143000"/>
          </a:xfrm>
        </p:spPr>
        <p:txBody>
          <a:bodyPr>
            <a:normAutofit fontScale="90000"/>
          </a:bodyPr>
          <a:lstStyle/>
          <a:p>
            <a:pPr>
              <a:defRPr/>
            </a:pPr>
            <a:r>
              <a:rPr lang="en-US" sz="4000" b="1" dirty="0" smtClean="0">
                <a:ea typeface="ＭＳ Ｐゴシック"/>
              </a:rPr>
              <a:t>Declining : New Antimicrobials to the Market in US</a:t>
            </a:r>
          </a:p>
        </p:txBody>
      </p:sp>
      <p:graphicFrame>
        <p:nvGraphicFramePr>
          <p:cNvPr id="5" name="Object 4"/>
          <p:cNvGraphicFramePr>
            <a:graphicFrameLocks noGrp="1" noChangeAspect="1"/>
          </p:cNvGraphicFramePr>
          <p:nvPr>
            <p:ph type="chart" idx="1"/>
          </p:nvPr>
        </p:nvGraphicFramePr>
        <p:xfrm>
          <a:off x="925513" y="2260600"/>
          <a:ext cx="7100887" cy="3708400"/>
        </p:xfrm>
        <a:graphic>
          <a:graphicData uri="http://schemas.openxmlformats.org/drawingml/2006/chart">
            <c:chart xmlns:c="http://schemas.openxmlformats.org/drawingml/2006/chart" xmlns:r="http://schemas.openxmlformats.org/officeDocument/2006/relationships" r:id="rId2"/>
          </a:graphicData>
        </a:graphic>
      </p:graphicFrame>
      <p:sp>
        <p:nvSpPr>
          <p:cNvPr id="44036" name="Rectangle 3"/>
          <p:cNvSpPr>
            <a:spLocks noChangeArrowheads="1"/>
          </p:cNvSpPr>
          <p:nvPr/>
        </p:nvSpPr>
        <p:spPr bwMode="auto">
          <a:xfrm>
            <a:off x="0" y="6445536"/>
            <a:ext cx="4648200" cy="261610"/>
          </a:xfrm>
          <a:prstGeom prst="rect">
            <a:avLst/>
          </a:prstGeom>
          <a:noFill/>
          <a:ln w="9525">
            <a:noFill/>
            <a:miter lim="800000"/>
            <a:headEnd/>
            <a:tailEnd/>
          </a:ln>
        </p:spPr>
        <p:txBody>
          <a:bodyPr>
            <a:spAutoFit/>
          </a:bodyPr>
          <a:lstStyle/>
          <a:p>
            <a:r>
              <a:rPr lang="en-US" sz="1100" dirty="0" err="1"/>
              <a:t>Spellberg</a:t>
            </a:r>
            <a:r>
              <a:rPr lang="en-US" sz="1100" dirty="0"/>
              <a:t> B, et al CID 2004; 38:1279-86</a:t>
            </a:r>
          </a:p>
        </p:txBody>
      </p:sp>
    </p:spTree>
    <p:extLst>
      <p:ext uri="{BB962C8B-B14F-4D97-AF65-F5344CB8AC3E}">
        <p14:creationId xmlns:p14="http://schemas.microsoft.com/office/powerpoint/2010/main" val="12303982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Strategies to reduce treatment of ASB</a:t>
            </a:r>
            <a:endParaRPr lang="en-US" sz="3200" dirty="0"/>
          </a:p>
        </p:txBody>
      </p:sp>
      <p:sp>
        <p:nvSpPr>
          <p:cNvPr id="3" name="Content Placeholder 2"/>
          <p:cNvSpPr>
            <a:spLocks noGrp="1"/>
          </p:cNvSpPr>
          <p:nvPr>
            <p:ph idx="1"/>
          </p:nvPr>
        </p:nvSpPr>
        <p:spPr/>
        <p:txBody>
          <a:bodyPr/>
          <a:lstStyle/>
          <a:p>
            <a:r>
              <a:rPr lang="en-US" dirty="0" smtClean="0">
                <a:solidFill>
                  <a:schemeClr val="tx2"/>
                </a:solidFill>
              </a:rPr>
              <a:t>Reduce inappropriate catheter use</a:t>
            </a:r>
          </a:p>
          <a:p>
            <a:r>
              <a:rPr lang="en-US" dirty="0" smtClean="0">
                <a:solidFill>
                  <a:schemeClr val="tx2"/>
                </a:solidFill>
              </a:rPr>
              <a:t>Reduce inappropriate orders for urine cultures</a:t>
            </a:r>
          </a:p>
          <a:p>
            <a:pPr lvl="1"/>
            <a:r>
              <a:rPr lang="en-US" dirty="0" smtClean="0">
                <a:solidFill>
                  <a:schemeClr val="tx2"/>
                </a:solidFill>
              </a:rPr>
              <a:t>Avoid reflex orders for UA/</a:t>
            </a:r>
            <a:r>
              <a:rPr lang="en-US" dirty="0" err="1" smtClean="0">
                <a:solidFill>
                  <a:schemeClr val="tx2"/>
                </a:solidFill>
              </a:rPr>
              <a:t>Ucx</a:t>
            </a:r>
            <a:r>
              <a:rPr lang="en-US" dirty="0" smtClean="0">
                <a:solidFill>
                  <a:schemeClr val="tx2"/>
                </a:solidFill>
              </a:rPr>
              <a:t> for “soft” indications (e.g., falls)</a:t>
            </a:r>
          </a:p>
          <a:p>
            <a:pPr lvl="1"/>
            <a:r>
              <a:rPr lang="en-US" dirty="0" smtClean="0">
                <a:solidFill>
                  <a:schemeClr val="tx2"/>
                </a:solidFill>
              </a:rPr>
              <a:t>If you look you will find (and treat)!</a:t>
            </a:r>
          </a:p>
          <a:p>
            <a:pPr lvl="2"/>
            <a:r>
              <a:rPr lang="en-US" dirty="0" smtClean="0">
                <a:solidFill>
                  <a:schemeClr val="tx2"/>
                </a:solidFill>
              </a:rPr>
              <a:t>Difficult for clinicians to ignore a positive culture, regardless of symptoms</a:t>
            </a:r>
          </a:p>
          <a:p>
            <a:pPr lvl="2"/>
            <a:r>
              <a:rPr lang="en-US" dirty="0" smtClean="0">
                <a:solidFill>
                  <a:schemeClr val="tx2"/>
                </a:solidFill>
              </a:rPr>
              <a:t>Pressure to treat – from patients, families, even surveyors (anecdotal reports from LTC)</a:t>
            </a:r>
          </a:p>
          <a:p>
            <a:r>
              <a:rPr lang="en-US" dirty="0" smtClean="0">
                <a:solidFill>
                  <a:schemeClr val="tx2"/>
                </a:solidFill>
              </a:rPr>
              <a:t>Reduce contamination/colonization</a:t>
            </a:r>
          </a:p>
          <a:p>
            <a:pPr lvl="1"/>
            <a:r>
              <a:rPr lang="en-US" dirty="0" smtClean="0">
                <a:solidFill>
                  <a:schemeClr val="tx2"/>
                </a:solidFill>
              </a:rPr>
              <a:t>If CAUTI suspected, remove/replace catheter prior to culture</a:t>
            </a:r>
            <a:endParaRPr lang="en-US" dirty="0">
              <a:solidFill>
                <a:schemeClr val="tx2"/>
              </a:solidFill>
            </a:endParaRPr>
          </a:p>
        </p:txBody>
      </p:sp>
      <p:sp>
        <p:nvSpPr>
          <p:cNvPr id="4" name="Text Placeholder 3"/>
          <p:cNvSpPr>
            <a:spLocks noGrp="1"/>
          </p:cNvSpPr>
          <p:nvPr>
            <p:ph type="body" sz="quarter" idx="10"/>
          </p:nvPr>
        </p:nvSpPr>
        <p:spPr/>
        <p:txBody>
          <a:bodyPr/>
          <a:lstStyle/>
          <a:p>
            <a:r>
              <a:rPr lang="en-US" dirty="0" err="1" smtClean="0">
                <a:solidFill>
                  <a:schemeClr val="tx1"/>
                </a:solidFill>
              </a:rPr>
              <a:t>Doernberg</a:t>
            </a:r>
            <a:r>
              <a:rPr lang="en-US" dirty="0" smtClean="0">
                <a:solidFill>
                  <a:schemeClr val="tx1"/>
                </a:solidFill>
              </a:rPr>
              <a:t> SB, V </a:t>
            </a:r>
            <a:r>
              <a:rPr lang="en-US" dirty="0" err="1" smtClean="0">
                <a:solidFill>
                  <a:schemeClr val="tx1"/>
                </a:solidFill>
              </a:rPr>
              <a:t>Dudas</a:t>
            </a:r>
            <a:r>
              <a:rPr lang="en-US" dirty="0" smtClean="0">
                <a:solidFill>
                  <a:schemeClr val="tx1"/>
                </a:solidFill>
              </a:rPr>
              <a:t>, KK Trivedi, ID Week 2012, Poster presentation</a:t>
            </a:r>
          </a:p>
          <a:p>
            <a:r>
              <a:rPr lang="en-US" dirty="0">
                <a:solidFill>
                  <a:schemeClr val="tx1"/>
                </a:solidFill>
              </a:rPr>
              <a:t>Hooton TM. </a:t>
            </a:r>
            <a:r>
              <a:rPr lang="en-US" dirty="0" err="1">
                <a:solidFill>
                  <a:schemeClr val="tx1"/>
                </a:solidFill>
              </a:rPr>
              <a:t>Clin</a:t>
            </a:r>
            <a:r>
              <a:rPr lang="en-US" dirty="0">
                <a:solidFill>
                  <a:schemeClr val="tx1"/>
                </a:solidFill>
              </a:rPr>
              <a:t> Infect Dis </a:t>
            </a:r>
            <a:r>
              <a:rPr lang="en-US" dirty="0" smtClean="0">
                <a:solidFill>
                  <a:schemeClr val="tx1"/>
                </a:solidFill>
              </a:rPr>
              <a:t>2010;50</a:t>
            </a:r>
            <a:endParaRPr lang="en-US" dirty="0">
              <a:solidFill>
                <a:schemeClr val="tx1"/>
              </a:solidFill>
            </a:endParaRPr>
          </a:p>
        </p:txBody>
      </p:sp>
    </p:spTree>
    <p:extLst>
      <p:ext uri="{BB962C8B-B14F-4D97-AF65-F5344CB8AC3E}">
        <p14:creationId xmlns:p14="http://schemas.microsoft.com/office/powerpoint/2010/main" val="3449478310"/>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28600"/>
            <a:ext cx="9143999" cy="762000"/>
          </a:xfrm>
        </p:spPr>
        <p:txBody>
          <a:bodyPr/>
          <a:lstStyle/>
          <a:p>
            <a:r>
              <a:rPr lang="en-US" sz="3200" b="1" dirty="0" smtClean="0">
                <a:solidFill>
                  <a:schemeClr val="tx1"/>
                </a:solidFill>
                <a:latin typeface="+mj-lt"/>
              </a:rPr>
              <a:t>Downstream effects of urinary catheters</a:t>
            </a:r>
            <a:endParaRPr lang="en-US" sz="3200" b="1" dirty="0">
              <a:solidFill>
                <a:schemeClr val="tx1"/>
              </a:solidFill>
              <a:latin typeface="+mj-lt"/>
            </a:endParaRPr>
          </a:p>
        </p:txBody>
      </p:sp>
      <p:sp>
        <p:nvSpPr>
          <p:cNvPr id="4" name="Slide Number Placeholder 3"/>
          <p:cNvSpPr>
            <a:spLocks noGrp="1"/>
          </p:cNvSpPr>
          <p:nvPr>
            <p:ph type="sldNum" sz="quarter" idx="4294967295"/>
          </p:nvPr>
        </p:nvSpPr>
        <p:spPr>
          <a:xfrm>
            <a:off x="0" y="6245233"/>
            <a:ext cx="9144000" cy="612775"/>
          </a:xfrm>
          <a:prstGeom prst="rect">
            <a:avLst/>
          </a:prstGeom>
        </p:spPr>
        <p:txBody>
          <a:bodyPr/>
          <a:lstStyle/>
          <a:p>
            <a:pPr>
              <a:defRPr/>
            </a:pPr>
            <a:fld id="{937B8270-666A-44D6-8847-25C9D8546C3C}" type="slidenum">
              <a:rPr lang="en-US" smtClean="0"/>
              <a:pPr>
                <a:defRPr/>
              </a:pPr>
              <a:t>30</a:t>
            </a:fld>
            <a:endParaRPr lang="en-US" dirty="0"/>
          </a:p>
        </p:txBody>
      </p:sp>
      <p:sp>
        <p:nvSpPr>
          <p:cNvPr id="7" name="Flowchart: Alternate Process 6"/>
          <p:cNvSpPr/>
          <p:nvPr/>
        </p:nvSpPr>
        <p:spPr>
          <a:xfrm>
            <a:off x="2217774" y="1826553"/>
            <a:ext cx="1371600" cy="612648"/>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FF00"/>
                </a:solidFill>
              </a:rPr>
              <a:t>Bacteriuria</a:t>
            </a:r>
            <a:endParaRPr lang="en-US" dirty="0">
              <a:solidFill>
                <a:srgbClr val="FFFF00"/>
              </a:solidFill>
            </a:endParaRPr>
          </a:p>
        </p:txBody>
      </p:sp>
      <p:sp>
        <p:nvSpPr>
          <p:cNvPr id="8" name="Flowchart: Alternate Process 7"/>
          <p:cNvSpPr/>
          <p:nvPr/>
        </p:nvSpPr>
        <p:spPr>
          <a:xfrm>
            <a:off x="818032" y="2872202"/>
            <a:ext cx="1797578" cy="538514"/>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rPr>
              <a:t>Antimicrobials</a:t>
            </a:r>
            <a:endParaRPr lang="en-US" dirty="0">
              <a:solidFill>
                <a:srgbClr val="FFFF00"/>
              </a:solidFill>
            </a:endParaRPr>
          </a:p>
        </p:txBody>
      </p:sp>
      <p:sp>
        <p:nvSpPr>
          <p:cNvPr id="10" name="Flowchart: Alternate Process 9"/>
          <p:cNvSpPr/>
          <p:nvPr/>
        </p:nvSpPr>
        <p:spPr>
          <a:xfrm>
            <a:off x="1379574" y="4125096"/>
            <a:ext cx="1524000" cy="869619"/>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bg2"/>
                </a:solidFill>
              </a:rPr>
              <a:t>Microbiome</a:t>
            </a:r>
            <a:r>
              <a:rPr lang="en-US" dirty="0" smtClean="0">
                <a:solidFill>
                  <a:schemeClr val="bg2"/>
                </a:solidFill>
              </a:rPr>
              <a:t> Disruption</a:t>
            </a:r>
            <a:endParaRPr lang="en-US" dirty="0">
              <a:solidFill>
                <a:schemeClr val="bg2"/>
              </a:solidFill>
            </a:endParaRPr>
          </a:p>
        </p:txBody>
      </p:sp>
      <p:sp>
        <p:nvSpPr>
          <p:cNvPr id="12" name="Flowchart: Alternate Process 11"/>
          <p:cNvSpPr/>
          <p:nvPr/>
        </p:nvSpPr>
        <p:spPr>
          <a:xfrm>
            <a:off x="4063631" y="1768236"/>
            <a:ext cx="1763564" cy="558380"/>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Immobilization</a:t>
            </a:r>
            <a:endParaRPr lang="en-US" dirty="0">
              <a:solidFill>
                <a:schemeClr val="bg2"/>
              </a:solidFill>
            </a:endParaRPr>
          </a:p>
        </p:txBody>
      </p:sp>
      <p:sp>
        <p:nvSpPr>
          <p:cNvPr id="13" name="Flowchart: Alternate Process 12"/>
          <p:cNvSpPr/>
          <p:nvPr/>
        </p:nvSpPr>
        <p:spPr>
          <a:xfrm>
            <a:off x="7391400" y="4675969"/>
            <a:ext cx="1269704" cy="723900"/>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Increased</a:t>
            </a:r>
            <a:r>
              <a:rPr lang="en-US" dirty="0" smtClean="0"/>
              <a:t> </a:t>
            </a:r>
            <a:r>
              <a:rPr lang="en-US" dirty="0" smtClean="0">
                <a:solidFill>
                  <a:schemeClr val="bg2"/>
                </a:solidFill>
              </a:rPr>
              <a:t>LOS</a:t>
            </a:r>
            <a:endParaRPr lang="en-US" dirty="0">
              <a:solidFill>
                <a:schemeClr val="bg2"/>
              </a:solidFill>
            </a:endParaRPr>
          </a:p>
        </p:txBody>
      </p:sp>
      <p:sp>
        <p:nvSpPr>
          <p:cNvPr id="14" name="Flowchart: Alternate Process 13"/>
          <p:cNvSpPr/>
          <p:nvPr/>
        </p:nvSpPr>
        <p:spPr>
          <a:xfrm>
            <a:off x="6825215" y="2986702"/>
            <a:ext cx="1447800" cy="838200"/>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Pressure Ulcers</a:t>
            </a:r>
            <a:endParaRPr lang="en-US" dirty="0">
              <a:solidFill>
                <a:schemeClr val="bg2"/>
              </a:solidFill>
            </a:endParaRPr>
          </a:p>
        </p:txBody>
      </p:sp>
      <p:sp>
        <p:nvSpPr>
          <p:cNvPr id="15" name="Flowchart: Alternate Process 14"/>
          <p:cNvSpPr/>
          <p:nvPr/>
        </p:nvSpPr>
        <p:spPr>
          <a:xfrm>
            <a:off x="6405510" y="1983635"/>
            <a:ext cx="1447800" cy="670632"/>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Urethral</a:t>
            </a:r>
            <a:r>
              <a:rPr lang="en-US" dirty="0" smtClean="0"/>
              <a:t> </a:t>
            </a:r>
            <a:r>
              <a:rPr lang="en-US" dirty="0" smtClean="0">
                <a:solidFill>
                  <a:schemeClr val="bg2"/>
                </a:solidFill>
              </a:rPr>
              <a:t>Trauma</a:t>
            </a:r>
            <a:endParaRPr lang="en-US" dirty="0">
              <a:solidFill>
                <a:schemeClr val="bg2"/>
              </a:solidFill>
            </a:endParaRPr>
          </a:p>
        </p:txBody>
      </p:sp>
      <p:cxnSp>
        <p:nvCxnSpPr>
          <p:cNvPr id="72" name="Straight Arrow Connector 71"/>
          <p:cNvCxnSpPr/>
          <p:nvPr/>
        </p:nvCxnSpPr>
        <p:spPr>
          <a:xfrm flipH="1" flipV="1">
            <a:off x="3124200" y="2533902"/>
            <a:ext cx="465174" cy="472734"/>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H="1">
            <a:off x="1970346" y="2384933"/>
            <a:ext cx="174773" cy="2979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1895697" y="3665757"/>
            <a:ext cx="82180" cy="3626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V="1">
            <a:off x="4635351" y="2515211"/>
            <a:ext cx="87276" cy="448654"/>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5181600" y="2742819"/>
            <a:ext cx="1083191" cy="44209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5390819" y="2437324"/>
            <a:ext cx="1243898" cy="8392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5257800" y="2472885"/>
            <a:ext cx="1828800" cy="22030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7549115" y="4028425"/>
            <a:ext cx="299485" cy="5314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3016656" y="4758885"/>
            <a:ext cx="869544" cy="1179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flipH="1">
            <a:off x="1524000" y="5155320"/>
            <a:ext cx="337915" cy="3993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a:off x="4527475" y="4037189"/>
            <a:ext cx="107876" cy="311359"/>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2713406" y="3502378"/>
            <a:ext cx="1172794" cy="10696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p:nvPr/>
        </p:nvCxnSpPr>
        <p:spPr>
          <a:xfrm flipH="1" flipV="1">
            <a:off x="5638801" y="4876800"/>
            <a:ext cx="1600200" cy="1179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flipH="1">
            <a:off x="1977877" y="5155320"/>
            <a:ext cx="5261123" cy="5946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2" name="Oval 121"/>
          <p:cNvSpPr/>
          <p:nvPr/>
        </p:nvSpPr>
        <p:spPr>
          <a:xfrm>
            <a:off x="3356787" y="3006636"/>
            <a:ext cx="1885619" cy="991484"/>
          </a:xfrm>
          <a:prstGeom prst="ellipse">
            <a:avLst/>
          </a:prstGeom>
          <a:solidFill>
            <a:srgbClr val="FFFF00"/>
          </a:solidFill>
          <a:ln>
            <a:solidFill>
              <a:srgbClr val="F8F85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6">
                    <a:lumMod val="75000"/>
                  </a:schemeClr>
                </a:solidFill>
              </a:rPr>
              <a:t>Urinary Catheter</a:t>
            </a:r>
            <a:endParaRPr lang="en-US" b="1" dirty="0">
              <a:solidFill>
                <a:schemeClr val="accent6">
                  <a:lumMod val="75000"/>
                </a:schemeClr>
              </a:solidFill>
            </a:endParaRPr>
          </a:p>
        </p:txBody>
      </p:sp>
      <p:sp>
        <p:nvSpPr>
          <p:cNvPr id="133" name="Explosion 1 132"/>
          <p:cNvSpPr/>
          <p:nvPr/>
        </p:nvSpPr>
        <p:spPr>
          <a:xfrm>
            <a:off x="160374" y="5392932"/>
            <a:ext cx="1981200" cy="1537946"/>
          </a:xfrm>
          <a:prstGeom prst="irregularSeal1">
            <a:avLst/>
          </a:prstGeom>
          <a:solidFill>
            <a:srgbClr val="70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smtClean="0">
                <a:solidFill>
                  <a:schemeClr val="bg2"/>
                </a:solidFill>
              </a:rPr>
              <a:t>C. </a:t>
            </a:r>
            <a:r>
              <a:rPr lang="en-US" i="1" dirty="0" err="1">
                <a:solidFill>
                  <a:schemeClr val="bg2"/>
                </a:solidFill>
              </a:rPr>
              <a:t>d</a:t>
            </a:r>
            <a:r>
              <a:rPr lang="en-US" i="1" dirty="0" err="1" smtClean="0">
                <a:solidFill>
                  <a:schemeClr val="bg2"/>
                </a:solidFill>
              </a:rPr>
              <a:t>ifficile</a:t>
            </a:r>
            <a:r>
              <a:rPr lang="en-US" i="1" dirty="0" smtClean="0">
                <a:solidFill>
                  <a:schemeClr val="bg2"/>
                </a:solidFill>
              </a:rPr>
              <a:t> </a:t>
            </a:r>
            <a:r>
              <a:rPr lang="en-US" dirty="0" smtClean="0">
                <a:solidFill>
                  <a:schemeClr val="bg2"/>
                </a:solidFill>
              </a:rPr>
              <a:t>infection</a:t>
            </a:r>
            <a:endParaRPr lang="en-US" dirty="0">
              <a:solidFill>
                <a:schemeClr val="bg2"/>
              </a:solidFill>
            </a:endParaRPr>
          </a:p>
        </p:txBody>
      </p:sp>
      <p:sp>
        <p:nvSpPr>
          <p:cNvPr id="139" name="Flowchart: Alternate Process 138"/>
          <p:cNvSpPr/>
          <p:nvPr/>
        </p:nvSpPr>
        <p:spPr>
          <a:xfrm>
            <a:off x="276447" y="1826552"/>
            <a:ext cx="1247553" cy="502311"/>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rPr>
              <a:t>CAUTI</a:t>
            </a:r>
            <a:endParaRPr lang="en-US" dirty="0">
              <a:solidFill>
                <a:srgbClr val="FFFF00"/>
              </a:solidFill>
            </a:endParaRPr>
          </a:p>
        </p:txBody>
      </p:sp>
      <p:cxnSp>
        <p:nvCxnSpPr>
          <p:cNvPr id="141" name="Straight Arrow Connector 140"/>
          <p:cNvCxnSpPr/>
          <p:nvPr/>
        </p:nvCxnSpPr>
        <p:spPr>
          <a:xfrm flipH="1">
            <a:off x="1693788" y="2102778"/>
            <a:ext cx="447786" cy="0"/>
          </a:xfrm>
          <a:prstGeom prst="straightConnector1">
            <a:avLst/>
          </a:prstGeom>
          <a:ln w="9525">
            <a:tailEnd type="arrow"/>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p:nvPr/>
        </p:nvCxnSpPr>
        <p:spPr>
          <a:xfrm>
            <a:off x="1282330" y="2437324"/>
            <a:ext cx="241670" cy="3329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p:nvPr/>
        </p:nvCxnSpPr>
        <p:spPr>
          <a:xfrm flipH="1">
            <a:off x="5740031" y="3665757"/>
            <a:ext cx="894686" cy="9062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5" name="Straight Arrow Connector 154"/>
          <p:cNvCxnSpPr/>
          <p:nvPr/>
        </p:nvCxnSpPr>
        <p:spPr>
          <a:xfrm>
            <a:off x="5181600" y="2472885"/>
            <a:ext cx="130913" cy="18756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7" name="Flowchart: Alternate Process 156"/>
          <p:cNvSpPr/>
          <p:nvPr/>
        </p:nvSpPr>
        <p:spPr>
          <a:xfrm>
            <a:off x="4063631" y="4495800"/>
            <a:ext cx="1489444" cy="762000"/>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MDRO</a:t>
            </a:r>
            <a:r>
              <a:rPr lang="en-US" dirty="0" smtClean="0"/>
              <a:t> </a:t>
            </a:r>
            <a:r>
              <a:rPr lang="en-US" dirty="0" smtClean="0">
                <a:solidFill>
                  <a:schemeClr val="bg2"/>
                </a:solidFill>
              </a:rPr>
              <a:t>colonization</a:t>
            </a:r>
            <a:endParaRPr lang="en-US" dirty="0">
              <a:solidFill>
                <a:schemeClr val="bg2"/>
              </a:solidFill>
            </a:endParaRPr>
          </a:p>
        </p:txBody>
      </p:sp>
      <p:cxnSp>
        <p:nvCxnSpPr>
          <p:cNvPr id="165" name="Straight Arrow Connector 164"/>
          <p:cNvCxnSpPr/>
          <p:nvPr/>
        </p:nvCxnSpPr>
        <p:spPr>
          <a:xfrm>
            <a:off x="5090560" y="5359127"/>
            <a:ext cx="821364" cy="5082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p:nvPr/>
        </p:nvCxnSpPr>
        <p:spPr>
          <a:xfrm flipH="1">
            <a:off x="4105275" y="5359127"/>
            <a:ext cx="573715" cy="3908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0" name="Explosion 1 189"/>
          <p:cNvSpPr/>
          <p:nvPr/>
        </p:nvSpPr>
        <p:spPr>
          <a:xfrm>
            <a:off x="2438400" y="5452659"/>
            <a:ext cx="1953732" cy="1405341"/>
          </a:xfrm>
          <a:prstGeom prst="irregularSeal1">
            <a:avLst/>
          </a:prstGeom>
          <a:solidFill>
            <a:srgbClr val="FF2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MDRO infection</a:t>
            </a:r>
            <a:endParaRPr lang="en-US" dirty="0">
              <a:solidFill>
                <a:schemeClr val="bg2"/>
              </a:solidFill>
            </a:endParaRPr>
          </a:p>
        </p:txBody>
      </p:sp>
      <p:sp>
        <p:nvSpPr>
          <p:cNvPr id="194" name="Left-Right Arrow 193"/>
          <p:cNvSpPr/>
          <p:nvPr/>
        </p:nvSpPr>
        <p:spPr>
          <a:xfrm>
            <a:off x="5090560" y="5749998"/>
            <a:ext cx="1996040" cy="1031801"/>
          </a:xfrm>
          <a:prstGeom prst="leftRightArrow">
            <a:avLst/>
          </a:prstGeom>
          <a:solidFill>
            <a:srgbClr val="FF0000">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MDRO transmission</a:t>
            </a:r>
            <a:endParaRPr lang="en-US" dirty="0">
              <a:solidFill>
                <a:schemeClr val="bg2"/>
              </a:solidFill>
            </a:endParaRPr>
          </a:p>
        </p:txBody>
      </p:sp>
      <p:cxnSp>
        <p:nvCxnSpPr>
          <p:cNvPr id="37" name="Straight Arrow Connector 36"/>
          <p:cNvCxnSpPr/>
          <p:nvPr/>
        </p:nvCxnSpPr>
        <p:spPr>
          <a:xfrm flipH="1" flipV="1">
            <a:off x="818031" y="1395573"/>
            <a:ext cx="83287" cy="304800"/>
          </a:xfrm>
          <a:prstGeom prst="straightConnector1">
            <a:avLst/>
          </a:prstGeom>
          <a:ln w="9525">
            <a:tailEnd type="arrow"/>
          </a:ln>
        </p:spPr>
        <p:style>
          <a:lnRef idx="1">
            <a:schemeClr val="accent1"/>
          </a:lnRef>
          <a:fillRef idx="0">
            <a:schemeClr val="accent1"/>
          </a:fillRef>
          <a:effectRef idx="0">
            <a:schemeClr val="accent1"/>
          </a:effectRef>
          <a:fontRef idx="minor">
            <a:schemeClr val="tx1"/>
          </a:fontRef>
        </p:style>
      </p:cxnSp>
      <p:sp>
        <p:nvSpPr>
          <p:cNvPr id="42" name="Flowchart: Alternate Process 41"/>
          <p:cNvSpPr/>
          <p:nvPr/>
        </p:nvSpPr>
        <p:spPr>
          <a:xfrm>
            <a:off x="64406" y="737171"/>
            <a:ext cx="1912311" cy="502311"/>
          </a:xfrm>
          <a:prstGeom prst="flowChartAlternate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Secondary BSI</a:t>
            </a:r>
            <a:endParaRPr lang="en-US" dirty="0">
              <a:solidFill>
                <a:schemeClr val="bg2"/>
              </a:solidFill>
            </a:endParaRPr>
          </a:p>
        </p:txBody>
      </p:sp>
    </p:spTree>
    <p:extLst>
      <p:ext uri="{BB962C8B-B14F-4D97-AF65-F5344CB8AC3E}">
        <p14:creationId xmlns:p14="http://schemas.microsoft.com/office/powerpoint/2010/main" val="20673712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p:nvPr>
        </p:nvSpPr>
        <p:spPr bwMode="auto">
          <a:xfrm>
            <a:off x="762000" y="533400"/>
            <a:ext cx="7391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defTabSz="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sz="3200" b="1" dirty="0" smtClean="0"/>
              <a:t>Improving the diagnosis of UTI in LTC residents</a:t>
            </a:r>
          </a:p>
        </p:txBody>
      </p:sp>
      <p:sp>
        <p:nvSpPr>
          <p:cNvPr id="34819" name="Rectangle 2"/>
          <p:cNvSpPr>
            <a:spLocks noGrp="1" noChangeArrowheads="1"/>
          </p:cNvSpPr>
          <p:nvPr>
            <p:ph type="body" idx="4294967295"/>
          </p:nvPr>
        </p:nvSpPr>
        <p:spPr bwMode="auto">
          <a:xfrm>
            <a:off x="304800" y="1600200"/>
            <a:ext cx="8228012" cy="47625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461963" defTabSz="457200">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sz="2800" dirty="0" smtClean="0">
                <a:solidFill>
                  <a:schemeClr val="bg2"/>
                </a:solidFill>
              </a:rPr>
              <a:t>Surveillance, diagnosis, and treatment recommendations for NH residents developed by ID expert consensus panels</a:t>
            </a:r>
          </a:p>
          <a:p>
            <a:pPr marL="1262063" lvl="2" defTabSz="457200">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i="1" dirty="0" smtClean="0">
                <a:solidFill>
                  <a:schemeClr val="bg2"/>
                </a:solidFill>
              </a:rPr>
              <a:t>Updated McGeer criteria for surveillance</a:t>
            </a:r>
            <a:r>
              <a:rPr lang="fi-FI" i="1" baseline="30000" dirty="0" smtClean="0">
                <a:solidFill>
                  <a:schemeClr val="bg2"/>
                </a:solidFill>
              </a:rPr>
              <a:t>1</a:t>
            </a:r>
          </a:p>
          <a:p>
            <a:pPr marL="1262063" lvl="2" defTabSz="457200">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i="1" dirty="0" smtClean="0">
                <a:solidFill>
                  <a:schemeClr val="bg2"/>
                </a:solidFill>
              </a:rPr>
              <a:t>IDSA clinical practice guidelines for assessing fever and infection in LTCF residents</a:t>
            </a:r>
            <a:r>
              <a:rPr lang="fi-FI" i="1" baseline="30000" dirty="0" smtClean="0">
                <a:solidFill>
                  <a:schemeClr val="bg2"/>
                </a:solidFill>
              </a:rPr>
              <a:t>2</a:t>
            </a:r>
          </a:p>
          <a:p>
            <a:pPr marL="1262063" lvl="2" defTabSz="457200">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fi-FI" i="1" dirty="0" smtClean="0">
                <a:solidFill>
                  <a:schemeClr val="bg2"/>
                </a:solidFill>
              </a:rPr>
              <a:t>Loeb minimum criteria for antibiotic use</a:t>
            </a:r>
            <a:r>
              <a:rPr lang="fi-FI" i="1" baseline="30000" dirty="0" smtClean="0">
                <a:solidFill>
                  <a:schemeClr val="bg2"/>
                </a:solidFill>
              </a:rPr>
              <a:t>3</a:t>
            </a:r>
          </a:p>
        </p:txBody>
      </p:sp>
      <p:sp>
        <p:nvSpPr>
          <p:cNvPr id="5" name="TextBox 4"/>
          <p:cNvSpPr txBox="1"/>
          <p:nvPr/>
        </p:nvSpPr>
        <p:spPr>
          <a:xfrm>
            <a:off x="304800" y="5903095"/>
            <a:ext cx="2967479" cy="600164"/>
          </a:xfrm>
          <a:prstGeom prst="rect">
            <a:avLst/>
          </a:prstGeom>
          <a:noFill/>
        </p:spPr>
        <p:txBody>
          <a:bodyPr wrap="none" rtlCol="0">
            <a:spAutoFit/>
          </a:bodyPr>
          <a:lstStyle/>
          <a:p>
            <a:pPr marL="342900" indent="-342900">
              <a:buAutoNum type="arabicPeriod"/>
            </a:pPr>
            <a:r>
              <a:rPr lang="en-US" sz="1100" dirty="0" smtClean="0"/>
              <a:t>Stone et al. ICHE 2012;33:965-77</a:t>
            </a:r>
          </a:p>
          <a:p>
            <a:pPr marL="342900" indent="-342900">
              <a:buAutoNum type="arabicPeriod"/>
            </a:pPr>
            <a:r>
              <a:rPr lang="en-US" sz="1100" dirty="0" smtClean="0"/>
              <a:t>High et al. </a:t>
            </a:r>
            <a:r>
              <a:rPr lang="en-US" sz="1100" dirty="0" err="1" smtClean="0"/>
              <a:t>Clin</a:t>
            </a:r>
            <a:r>
              <a:rPr lang="en-US" sz="1100" dirty="0" smtClean="0"/>
              <a:t> Infect Dis 2009;48:149-71</a:t>
            </a:r>
          </a:p>
          <a:p>
            <a:pPr marL="342900" indent="-342900">
              <a:buAutoNum type="arabicPeriod"/>
            </a:pPr>
            <a:r>
              <a:rPr lang="en-US" sz="1100" dirty="0" smtClean="0"/>
              <a:t>Loeb et al. ICHE 2001;22:120-4</a:t>
            </a:r>
            <a:endParaRPr lang="en-US" sz="1100" dirty="0"/>
          </a:p>
        </p:txBody>
      </p:sp>
    </p:spTree>
    <p:extLst>
      <p:ext uri="{BB962C8B-B14F-4D97-AF65-F5344CB8AC3E}">
        <p14:creationId xmlns:p14="http://schemas.microsoft.com/office/powerpoint/2010/main" val="21434302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733550"/>
            <a:ext cx="60960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4114800"/>
            <a:ext cx="66294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981200" y="4193760"/>
            <a:ext cx="5943600" cy="369887"/>
          </a:xfrm>
          <a:prstGeom prst="rect">
            <a:avLst/>
          </a:prstGeom>
        </p:spPr>
        <p:txBody>
          <a:bodyPr>
            <a:spAutoFit/>
          </a:bodyPr>
          <a:lstStyle/>
          <a:p>
            <a:pPr>
              <a:defRPr/>
            </a:pPr>
            <a:r>
              <a:rPr lang="en-US" b="1" i="1" dirty="0">
                <a:solidFill>
                  <a:schemeClr val="bg1">
                    <a:lumMod val="50000"/>
                  </a:schemeClr>
                </a:solidFill>
              </a:rPr>
              <a:t>Infect Control Hosp </a:t>
            </a:r>
            <a:r>
              <a:rPr lang="en-US" b="1" i="1" dirty="0" err="1">
                <a:solidFill>
                  <a:schemeClr val="bg1">
                    <a:lumMod val="50000"/>
                  </a:schemeClr>
                </a:solidFill>
              </a:rPr>
              <a:t>Epidemiol</a:t>
            </a:r>
            <a:r>
              <a:rPr lang="en-US" b="1" i="1" dirty="0">
                <a:solidFill>
                  <a:schemeClr val="bg1">
                    <a:lumMod val="50000"/>
                  </a:schemeClr>
                </a:solidFill>
              </a:rPr>
              <a:t> 2001; </a:t>
            </a:r>
            <a:r>
              <a:rPr lang="en-US" b="1" dirty="0">
                <a:solidFill>
                  <a:schemeClr val="bg1">
                    <a:lumMod val="50000"/>
                  </a:schemeClr>
                </a:solidFill>
              </a:rPr>
              <a:t>22:120-124</a:t>
            </a:r>
          </a:p>
        </p:txBody>
      </p:sp>
      <p:sp>
        <p:nvSpPr>
          <p:cNvPr id="6" name="Rectangle 5"/>
          <p:cNvSpPr/>
          <p:nvPr/>
        </p:nvSpPr>
        <p:spPr>
          <a:xfrm>
            <a:off x="533400" y="1744980"/>
            <a:ext cx="4495800" cy="369888"/>
          </a:xfrm>
          <a:prstGeom prst="rect">
            <a:avLst/>
          </a:prstGeom>
        </p:spPr>
        <p:txBody>
          <a:bodyPr>
            <a:spAutoFit/>
          </a:bodyPr>
          <a:lstStyle/>
          <a:p>
            <a:pPr>
              <a:defRPr/>
            </a:pPr>
            <a:r>
              <a:rPr lang="en-US" b="1" i="1" dirty="0" err="1">
                <a:solidFill>
                  <a:schemeClr val="bg1">
                    <a:lumMod val="50000"/>
                  </a:schemeClr>
                </a:solidFill>
              </a:rPr>
              <a:t>Clin</a:t>
            </a:r>
            <a:r>
              <a:rPr lang="en-US" b="1" i="1" dirty="0">
                <a:solidFill>
                  <a:schemeClr val="bg1">
                    <a:lumMod val="50000"/>
                  </a:schemeClr>
                </a:solidFill>
              </a:rPr>
              <a:t> Infect </a:t>
            </a:r>
            <a:r>
              <a:rPr lang="en-US" b="1" i="1" dirty="0" err="1">
                <a:solidFill>
                  <a:schemeClr val="bg1">
                    <a:lumMod val="50000"/>
                  </a:schemeClr>
                </a:solidFill>
              </a:rPr>
              <a:t>Dis</a:t>
            </a:r>
            <a:r>
              <a:rPr lang="en-US" b="1" i="1" dirty="0">
                <a:solidFill>
                  <a:schemeClr val="bg1">
                    <a:lumMod val="50000"/>
                  </a:schemeClr>
                </a:solidFill>
              </a:rPr>
              <a:t> 2009; </a:t>
            </a:r>
            <a:r>
              <a:rPr lang="en-US" b="1" dirty="0">
                <a:solidFill>
                  <a:schemeClr val="bg1">
                    <a:lumMod val="50000"/>
                  </a:schemeClr>
                </a:solidFill>
              </a:rPr>
              <a:t>48:149-171</a:t>
            </a:r>
          </a:p>
        </p:txBody>
      </p:sp>
      <p:sp>
        <p:nvSpPr>
          <p:cNvPr id="35846" name="Rectangle 2"/>
          <p:cNvSpPr>
            <a:spLocks noGrp="1"/>
          </p:cNvSpPr>
          <p:nvPr>
            <p:ph type="title"/>
          </p:nvPr>
        </p:nvSpPr>
        <p:spPr bwMode="auto">
          <a:xfrm>
            <a:off x="495300" y="381000"/>
            <a:ext cx="8229600" cy="106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3200" b="1" dirty="0" smtClean="0"/>
              <a:t>Guidelines for infection diagnosis and management in LTCF</a:t>
            </a:r>
          </a:p>
        </p:txBody>
      </p:sp>
    </p:spTree>
    <p:extLst>
      <p:ext uri="{BB962C8B-B14F-4D97-AF65-F5344CB8AC3E}">
        <p14:creationId xmlns:p14="http://schemas.microsoft.com/office/powerpoint/2010/main" val="405005556"/>
      </p:ext>
    </p:extLst>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05128" y="304800"/>
            <a:ext cx="6096000" cy="1143000"/>
          </a:xfrm>
        </p:spPr>
        <p:txBody>
          <a:bodyPr/>
          <a:lstStyle/>
          <a:p>
            <a:r>
              <a:rPr lang="en-US" sz="3200" b="1" dirty="0" smtClean="0"/>
              <a:t>Revised surveillance definitions for LTC</a:t>
            </a:r>
            <a:endParaRPr lang="en-US" sz="3200" b="1"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86" t="10507" r="7238" b="31397"/>
          <a:stretch/>
        </p:blipFill>
        <p:spPr bwMode="auto">
          <a:xfrm>
            <a:off x="2758418" y="4165766"/>
            <a:ext cx="5923377" cy="2331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0" y="6489770"/>
            <a:ext cx="2736647" cy="261610"/>
          </a:xfrm>
          <a:prstGeom prst="rect">
            <a:avLst/>
          </a:prstGeom>
          <a:noFill/>
        </p:spPr>
        <p:txBody>
          <a:bodyPr wrap="none" rtlCol="0">
            <a:spAutoFit/>
          </a:bodyPr>
          <a:lstStyle/>
          <a:p>
            <a:r>
              <a:rPr lang="en-US" sz="1100" dirty="0"/>
              <a:t>http://www.cdc.gov/nhsn/LTC/index.html</a:t>
            </a:r>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120" t="23667" r="59329" b="29135"/>
          <a:stretch/>
        </p:blipFill>
        <p:spPr bwMode="auto">
          <a:xfrm>
            <a:off x="278363" y="1371599"/>
            <a:ext cx="5817637" cy="2756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538196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We Get There?</a:t>
            </a:r>
            <a:endParaRPr lang="en-US" dirty="0"/>
          </a:p>
        </p:txBody>
      </p:sp>
      <p:sp>
        <p:nvSpPr>
          <p:cNvPr id="3" name="Content Placeholder 2"/>
          <p:cNvSpPr>
            <a:spLocks noGrp="1"/>
          </p:cNvSpPr>
          <p:nvPr>
            <p:ph idx="1"/>
          </p:nvPr>
        </p:nvSpPr>
        <p:spPr/>
        <p:txBody>
          <a:bodyPr/>
          <a:lstStyle/>
          <a:p>
            <a:r>
              <a:rPr lang="en-US" dirty="0" smtClean="0"/>
              <a:t>One key 1</a:t>
            </a:r>
            <a:r>
              <a:rPr lang="en-US" baseline="30000" dirty="0" smtClean="0"/>
              <a:t>st</a:t>
            </a:r>
            <a:r>
              <a:rPr lang="en-US" dirty="0" smtClean="0"/>
              <a:t> step is to identify concrete steps that people can take to improve antibiotic use.</a:t>
            </a:r>
          </a:p>
          <a:p>
            <a:r>
              <a:rPr lang="en-US" dirty="0" smtClean="0"/>
              <a:t>Not “create a stewardship program”</a:t>
            </a:r>
          </a:p>
          <a:p>
            <a:r>
              <a:rPr lang="en-US" dirty="0" smtClean="0"/>
              <a:t>But “implement a specific intervention”</a:t>
            </a:r>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7654365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CDC/IHI Antibiotic Driver Diagram</a:t>
            </a:r>
            <a:endParaRPr lang="en-US" dirty="0"/>
          </a:p>
        </p:txBody>
      </p:sp>
      <p:sp>
        <p:nvSpPr>
          <p:cNvPr id="3" name="Content Placeholder 2"/>
          <p:cNvSpPr>
            <a:spLocks noGrp="1"/>
          </p:cNvSpPr>
          <p:nvPr>
            <p:ph idx="1"/>
          </p:nvPr>
        </p:nvSpPr>
        <p:spPr/>
        <p:txBody>
          <a:bodyPr/>
          <a:lstStyle/>
          <a:p>
            <a:r>
              <a:rPr lang="en-US" dirty="0" smtClean="0"/>
              <a:t>CDC partnered with experts in stewardship and with the Institute for Healthcare Improvement to develop a “Driver Diagram and Change Package” for antibiotic use in hospitals.</a:t>
            </a:r>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27436069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563562"/>
          </a:xfrm>
        </p:spPr>
        <p:txBody>
          <a:bodyPr/>
          <a:lstStyle/>
          <a:p>
            <a:r>
              <a:rPr lang="en-US" sz="3200" dirty="0"/>
              <a:t>Antibiotic Stewardship Driver Diagram</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1066800"/>
            <a:ext cx="7519987" cy="507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04800" y="6367640"/>
            <a:ext cx="3593804" cy="307777"/>
          </a:xfrm>
          <a:prstGeom prst="rect">
            <a:avLst/>
          </a:prstGeom>
        </p:spPr>
        <p:txBody>
          <a:bodyPr wrap="none">
            <a:spAutoFit/>
          </a:bodyPr>
          <a:lstStyle/>
          <a:p>
            <a:pPr>
              <a:defRPr/>
            </a:pPr>
            <a:r>
              <a:rPr lang="en-US" sz="1400" b="1" dirty="0">
                <a:latin typeface="+mj-lt"/>
              </a:rPr>
              <a:t>http://www.cdc.gov/getsmart/healthcare/</a:t>
            </a:r>
          </a:p>
        </p:txBody>
      </p:sp>
    </p:spTree>
    <p:extLst>
      <p:ext uri="{BB962C8B-B14F-4D97-AF65-F5344CB8AC3E}">
        <p14:creationId xmlns:p14="http://schemas.microsoft.com/office/powerpoint/2010/main" val="745374459"/>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Driver Diagram</a:t>
            </a:r>
          </a:p>
        </p:txBody>
      </p:sp>
      <p:sp>
        <p:nvSpPr>
          <p:cNvPr id="4" name="Text Placeholder 3"/>
          <p:cNvSpPr>
            <a:spLocks noGrp="1"/>
          </p:cNvSpPr>
          <p:nvPr>
            <p:ph type="body" sz="quarter" idx="10"/>
          </p:nvPr>
        </p:nvSpPr>
        <p:spPr>
          <a:xfrm>
            <a:off x="6324600" y="5410200"/>
            <a:ext cx="2276928" cy="533400"/>
          </a:xfrm>
        </p:spPr>
        <p:txBody>
          <a:bodyPr/>
          <a:lstStyle/>
          <a:p>
            <a:r>
              <a:rPr lang="en-US" sz="2400" b="1" dirty="0"/>
              <a:t>C</a:t>
            </a:r>
            <a:r>
              <a:rPr lang="en-US" sz="2400" b="1" dirty="0" smtClean="0"/>
              <a:t>hange Ideas</a:t>
            </a:r>
            <a:endParaRPr lang="en-US" sz="2400" b="1" dirty="0"/>
          </a:p>
        </p:txBody>
      </p:sp>
      <p:sp>
        <p:nvSpPr>
          <p:cNvPr id="9" name="Explosion 1 8"/>
          <p:cNvSpPr/>
          <p:nvPr/>
        </p:nvSpPr>
        <p:spPr>
          <a:xfrm>
            <a:off x="533400" y="2286000"/>
            <a:ext cx="2438400" cy="1981200"/>
          </a:xfrm>
          <a:prstGeom prst="irregularSeal1">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800" b="1" dirty="0" smtClean="0"/>
              <a:t>GOAL</a:t>
            </a:r>
            <a:endParaRPr lang="en-US" sz="2800" b="1" dirty="0"/>
          </a:p>
        </p:txBody>
      </p:sp>
      <p:sp>
        <p:nvSpPr>
          <p:cNvPr id="10" name="Rounded Rectangle 9"/>
          <p:cNvSpPr/>
          <p:nvPr/>
        </p:nvSpPr>
        <p:spPr>
          <a:xfrm>
            <a:off x="3352800" y="2590800"/>
            <a:ext cx="2514600" cy="1371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b="1" dirty="0" smtClean="0">
                <a:solidFill>
                  <a:schemeClr val="accent1">
                    <a:lumMod val="75000"/>
                  </a:schemeClr>
                </a:solidFill>
              </a:rPr>
              <a:t>Underlying</a:t>
            </a:r>
          </a:p>
          <a:p>
            <a:pPr algn="ctr"/>
            <a:r>
              <a:rPr lang="en-US" sz="2400" b="1" dirty="0" smtClean="0">
                <a:solidFill>
                  <a:schemeClr val="accent1">
                    <a:lumMod val="75000"/>
                  </a:schemeClr>
                </a:solidFill>
              </a:rPr>
              <a:t>Factors</a:t>
            </a:r>
            <a:endParaRPr lang="en-US" sz="2400" b="1" dirty="0">
              <a:solidFill>
                <a:schemeClr val="accent1">
                  <a:lumMod val="75000"/>
                </a:schemeClr>
              </a:solidFill>
            </a:endParaRPr>
          </a:p>
        </p:txBody>
      </p:sp>
      <p:sp>
        <p:nvSpPr>
          <p:cNvPr id="11" name="TextBox 10"/>
          <p:cNvSpPr txBox="1"/>
          <p:nvPr/>
        </p:nvSpPr>
        <p:spPr>
          <a:xfrm>
            <a:off x="6324600" y="1905000"/>
            <a:ext cx="2362200" cy="3323987"/>
          </a:xfrm>
          <a:prstGeom prst="rect">
            <a:avLst/>
          </a:prstGeom>
          <a:noFill/>
        </p:spPr>
        <p:txBody>
          <a:bodyPr wrap="square" rtlCol="0">
            <a:spAutoFit/>
          </a:bodyPr>
          <a:lstStyle/>
          <a:p>
            <a:pPr marL="285750" indent="-285750">
              <a:spcBef>
                <a:spcPts val="1200"/>
              </a:spcBef>
              <a:buFont typeface="Arial" pitchFamily="34" charset="0"/>
              <a:buChar char="•"/>
            </a:pPr>
            <a:r>
              <a:rPr lang="en-US" b="1" dirty="0" smtClean="0"/>
              <a:t>Improvement  Activity A </a:t>
            </a:r>
          </a:p>
          <a:p>
            <a:pPr marL="285750" indent="-285750">
              <a:spcBef>
                <a:spcPts val="1200"/>
              </a:spcBef>
              <a:buFont typeface="Arial" pitchFamily="34" charset="0"/>
              <a:buChar char="•"/>
            </a:pPr>
            <a:r>
              <a:rPr lang="en-US" b="1" dirty="0" smtClean="0"/>
              <a:t>Improvement  Activity B</a:t>
            </a:r>
          </a:p>
          <a:p>
            <a:pPr marL="285750" indent="-285750">
              <a:spcBef>
                <a:spcPts val="1200"/>
              </a:spcBef>
              <a:buFont typeface="Arial" pitchFamily="34" charset="0"/>
              <a:buChar char="•"/>
            </a:pPr>
            <a:r>
              <a:rPr lang="en-US" b="1" dirty="0" smtClean="0"/>
              <a:t>Improvement  Activity C</a:t>
            </a:r>
          </a:p>
          <a:p>
            <a:pPr marL="285750" indent="-285750">
              <a:spcBef>
                <a:spcPts val="1200"/>
              </a:spcBef>
              <a:buFont typeface="Arial" pitchFamily="34" charset="0"/>
              <a:buChar char="•"/>
            </a:pPr>
            <a:r>
              <a:rPr lang="en-US" b="1" dirty="0" smtClean="0"/>
              <a:t>Improvement  Activity D</a:t>
            </a:r>
          </a:p>
          <a:p>
            <a:pPr marL="285750" indent="-285750">
              <a:buFont typeface="Arial" pitchFamily="34" charset="0"/>
              <a:buChar char="•"/>
            </a:pPr>
            <a:endParaRPr lang="en-US" b="1" dirty="0" smtClean="0"/>
          </a:p>
          <a:p>
            <a:pPr marL="285750" indent="-285750">
              <a:buFont typeface="Arial" pitchFamily="34" charset="0"/>
              <a:buChar char="•"/>
            </a:pPr>
            <a:endParaRPr lang="en-US" dirty="0"/>
          </a:p>
        </p:txBody>
      </p:sp>
      <p:sp>
        <p:nvSpPr>
          <p:cNvPr id="12" name="Right Arrow 11"/>
          <p:cNvSpPr/>
          <p:nvPr/>
        </p:nvSpPr>
        <p:spPr>
          <a:xfrm rot="10800000">
            <a:off x="2895600" y="3138606"/>
            <a:ext cx="381000" cy="290393"/>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3" name="Left Brace 12"/>
          <p:cNvSpPr/>
          <p:nvPr/>
        </p:nvSpPr>
        <p:spPr>
          <a:xfrm>
            <a:off x="6019800" y="1905000"/>
            <a:ext cx="457200" cy="2743200"/>
          </a:xfrm>
          <a:prstGeom prst="leftBrace">
            <a:avLst/>
          </a:prstGeom>
          <a:ln w="381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 Placeholder 3"/>
          <p:cNvSpPr txBox="1">
            <a:spLocks/>
          </p:cNvSpPr>
          <p:nvPr/>
        </p:nvSpPr>
        <p:spPr>
          <a:xfrm>
            <a:off x="2933699" y="5181600"/>
            <a:ext cx="3238501" cy="914400"/>
          </a:xfrm>
          <a:prstGeom prst="rect">
            <a:avLst/>
          </a:prstGeom>
        </p:spPr>
        <p:txBody>
          <a:bodyPr anchor="b" anchorCtr="0"/>
          <a:lstStyle>
            <a:lvl1pPr marL="342900" indent="-342900" algn="l" defTabSz="914400" rtl="0" eaLnBrk="1" latinLnBrk="0" hangingPunct="1">
              <a:lnSpc>
                <a:spcPts val="1100"/>
              </a:lnSpc>
              <a:spcBef>
                <a:spcPct val="20000"/>
              </a:spcBef>
              <a:buFont typeface="Arial" pitchFamily="34" charset="0"/>
              <a:buNone/>
              <a:defRPr sz="1100" kern="1200" baseline="0">
                <a:solidFill>
                  <a:schemeClr val="tx2"/>
                </a:solidFill>
                <a:latin typeface="+mn-lt"/>
                <a:ea typeface="+mn-ea"/>
                <a:cs typeface="+mn-cs"/>
              </a:defRPr>
            </a:lvl1pPr>
            <a:lvl2pPr marL="742950" indent="-285750" algn="ctr" defTabSz="914400" rtl="0" eaLnBrk="1" latinLnBrk="0" hangingPunct="1">
              <a:spcBef>
                <a:spcPct val="20000"/>
              </a:spcBef>
              <a:buFont typeface="Arial" pitchFamily="34" charset="0"/>
              <a:buChar char="–"/>
              <a:defRPr sz="2800" kern="1200">
                <a:solidFill>
                  <a:schemeClr val="tx2"/>
                </a:solidFill>
                <a:latin typeface="+mn-lt"/>
                <a:ea typeface="+mn-ea"/>
                <a:cs typeface="+mn-cs"/>
              </a:defRPr>
            </a:lvl2pPr>
            <a:lvl3pPr marL="1143000" indent="-228600" algn="ctr" defTabSz="914400" rtl="0" eaLnBrk="1" latinLnBrk="0" hangingPunct="1">
              <a:spcBef>
                <a:spcPct val="20000"/>
              </a:spcBef>
              <a:buFont typeface="Arial" pitchFamily="34" charset="0"/>
              <a:buChar char="•"/>
              <a:defRPr sz="2400" kern="1200">
                <a:solidFill>
                  <a:schemeClr val="tx2"/>
                </a:solidFill>
                <a:latin typeface="+mn-lt"/>
                <a:ea typeface="+mn-ea"/>
                <a:cs typeface="+mn-cs"/>
              </a:defRPr>
            </a:lvl3pPr>
            <a:lvl4pPr marL="1600200" indent="-228600" algn="ctr" defTabSz="914400" rtl="0" eaLnBrk="1" latinLnBrk="0" hangingPunct="1">
              <a:spcBef>
                <a:spcPct val="20000"/>
              </a:spcBef>
              <a:buFont typeface="Arial" pitchFamily="34" charset="0"/>
              <a:buChar char="–"/>
              <a:defRPr sz="2000" kern="1200">
                <a:solidFill>
                  <a:schemeClr val="tx2"/>
                </a:solidFill>
                <a:latin typeface="+mn-lt"/>
                <a:ea typeface="+mn-ea"/>
                <a:cs typeface="+mn-cs"/>
              </a:defRPr>
            </a:lvl4pPr>
            <a:lvl5pPr marL="2057400" indent="-228600" algn="ctr" defTabSz="914400" rtl="0" eaLnBrk="1" latinLnBrk="0" hangingPunct="1">
              <a:spcBef>
                <a:spcPct val="20000"/>
              </a:spcBef>
              <a:buFont typeface="Arial"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00000"/>
              </a:lnSpc>
              <a:spcBef>
                <a:spcPts val="0"/>
              </a:spcBef>
            </a:pPr>
            <a:r>
              <a:rPr lang="en-US" sz="2400" b="1" dirty="0" smtClean="0"/>
              <a:t>Primary Drivers</a:t>
            </a:r>
          </a:p>
          <a:p>
            <a:pPr algn="ctr">
              <a:lnSpc>
                <a:spcPct val="100000"/>
              </a:lnSpc>
              <a:spcBef>
                <a:spcPts val="0"/>
              </a:spcBef>
            </a:pPr>
            <a:r>
              <a:rPr lang="en-US" sz="2400" b="1" dirty="0" smtClean="0"/>
              <a:t>Secondary Drivers</a:t>
            </a:r>
            <a:endParaRPr lang="en-US" sz="2400" b="1" dirty="0"/>
          </a:p>
        </p:txBody>
      </p:sp>
    </p:spTree>
    <p:extLst>
      <p:ext uri="{BB962C8B-B14F-4D97-AF65-F5344CB8AC3E}">
        <p14:creationId xmlns:p14="http://schemas.microsoft.com/office/powerpoint/2010/main" val="2838874642"/>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Driver Diagram</a:t>
            </a:r>
            <a:endParaRPr lang="en-US" dirty="0"/>
          </a:p>
        </p:txBody>
      </p:sp>
      <p:sp>
        <p:nvSpPr>
          <p:cNvPr id="3" name="Content Placeholder 2"/>
          <p:cNvSpPr>
            <a:spLocks noGrp="1"/>
          </p:cNvSpPr>
          <p:nvPr>
            <p:ph idx="1"/>
          </p:nvPr>
        </p:nvSpPr>
        <p:spPr/>
        <p:txBody>
          <a:bodyPr/>
          <a:lstStyle/>
          <a:p>
            <a:pPr>
              <a:spcBef>
                <a:spcPts val="1200"/>
              </a:spcBef>
            </a:pPr>
            <a:r>
              <a:rPr lang="en-US" sz="2800" b="1" dirty="0" smtClean="0"/>
              <a:t>A </a:t>
            </a:r>
            <a:r>
              <a:rPr lang="en-US" sz="2800" b="1" dirty="0"/>
              <a:t>way to visualize an improvement effort</a:t>
            </a:r>
          </a:p>
          <a:p>
            <a:pPr lvl="1">
              <a:spcBef>
                <a:spcPts val="1200"/>
              </a:spcBef>
            </a:pPr>
            <a:r>
              <a:rPr lang="en-US" sz="2400" b="1" dirty="0"/>
              <a:t>Connects specific interventions and activities to a larger goal</a:t>
            </a:r>
          </a:p>
          <a:p>
            <a:pPr lvl="1">
              <a:spcBef>
                <a:spcPts val="1200"/>
              </a:spcBef>
            </a:pPr>
            <a:r>
              <a:rPr lang="en-US" sz="2400" b="1" dirty="0"/>
              <a:t>Outlines specific changes that can result in improvement</a:t>
            </a:r>
          </a:p>
          <a:p>
            <a:endParaRPr lang="en-US" sz="2800" b="1" dirty="0" smtClean="0">
              <a:solidFill>
                <a:schemeClr val="tx2"/>
              </a:solidFill>
            </a:endParaRPr>
          </a:p>
          <a:p>
            <a:endParaRPr lang="en-US" dirty="0"/>
          </a:p>
        </p:txBody>
      </p:sp>
    </p:spTree>
    <p:extLst>
      <p:ext uri="{BB962C8B-B14F-4D97-AF65-F5344CB8AC3E}">
        <p14:creationId xmlns:p14="http://schemas.microsoft.com/office/powerpoint/2010/main" val="247000674"/>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Summary</a:t>
            </a:r>
            <a:endParaRPr lang="en-US" sz="3600" dirty="0"/>
          </a:p>
        </p:txBody>
      </p:sp>
      <p:sp>
        <p:nvSpPr>
          <p:cNvPr id="3" name="Content Placeholder 2"/>
          <p:cNvSpPr>
            <a:spLocks noGrp="1"/>
          </p:cNvSpPr>
          <p:nvPr>
            <p:ph idx="1"/>
          </p:nvPr>
        </p:nvSpPr>
        <p:spPr>
          <a:xfrm>
            <a:off x="457200" y="1676400"/>
            <a:ext cx="8229600" cy="4191000"/>
          </a:xfrm>
        </p:spPr>
        <p:txBody>
          <a:bodyPr/>
          <a:lstStyle/>
          <a:p>
            <a:r>
              <a:rPr lang="en-US" b="0" dirty="0" smtClean="0">
                <a:solidFill>
                  <a:schemeClr val="tx2"/>
                </a:solidFill>
              </a:rPr>
              <a:t>Screening for and treatment of ASB not indicated in most patients/residents</a:t>
            </a:r>
          </a:p>
          <a:p>
            <a:r>
              <a:rPr lang="en-US" b="0" dirty="0" smtClean="0">
                <a:solidFill>
                  <a:schemeClr val="tx2"/>
                </a:solidFill>
              </a:rPr>
              <a:t>Presence of </a:t>
            </a:r>
            <a:r>
              <a:rPr lang="en-US" b="0" dirty="0" err="1" smtClean="0">
                <a:solidFill>
                  <a:schemeClr val="tx2"/>
                </a:solidFill>
              </a:rPr>
              <a:t>pyuria</a:t>
            </a:r>
            <a:r>
              <a:rPr lang="en-US" b="0" dirty="0" smtClean="0">
                <a:solidFill>
                  <a:schemeClr val="tx2"/>
                </a:solidFill>
              </a:rPr>
              <a:t> not diagnostic of CAUTI</a:t>
            </a:r>
          </a:p>
          <a:p>
            <a:pPr lvl="1"/>
            <a:r>
              <a:rPr lang="en-US" sz="2200" dirty="0" smtClean="0">
                <a:solidFill>
                  <a:schemeClr val="tx2"/>
                </a:solidFill>
              </a:rPr>
              <a:t>Absence of </a:t>
            </a:r>
            <a:r>
              <a:rPr lang="en-US" sz="2200" dirty="0" err="1" smtClean="0">
                <a:solidFill>
                  <a:schemeClr val="tx2"/>
                </a:solidFill>
              </a:rPr>
              <a:t>pyuria</a:t>
            </a:r>
            <a:r>
              <a:rPr lang="en-US" sz="2200" dirty="0" smtClean="0">
                <a:solidFill>
                  <a:schemeClr val="tx2"/>
                </a:solidFill>
              </a:rPr>
              <a:t> can be useful for ruling out CAUTI</a:t>
            </a:r>
          </a:p>
          <a:p>
            <a:r>
              <a:rPr lang="en-US" b="0" dirty="0" smtClean="0">
                <a:solidFill>
                  <a:schemeClr val="tx2"/>
                </a:solidFill>
              </a:rPr>
              <a:t>Inappropriate treatment of ASB can lead to </a:t>
            </a:r>
            <a:r>
              <a:rPr lang="en-US" b="0" i="1" dirty="0" smtClean="0">
                <a:solidFill>
                  <a:schemeClr val="tx2"/>
                </a:solidFill>
              </a:rPr>
              <a:t>C. </a:t>
            </a:r>
            <a:r>
              <a:rPr lang="en-US" b="0" i="1" dirty="0" err="1" smtClean="0">
                <a:solidFill>
                  <a:schemeClr val="tx2"/>
                </a:solidFill>
              </a:rPr>
              <a:t>difficile</a:t>
            </a:r>
            <a:r>
              <a:rPr lang="en-US" b="0" i="1" dirty="0" smtClean="0">
                <a:solidFill>
                  <a:schemeClr val="tx2"/>
                </a:solidFill>
              </a:rPr>
              <a:t> infection</a:t>
            </a:r>
            <a:r>
              <a:rPr lang="en-US" b="0" dirty="0" smtClean="0">
                <a:solidFill>
                  <a:schemeClr val="tx2"/>
                </a:solidFill>
              </a:rPr>
              <a:t>, selection of antimicrobial resistant pathogens, and adverse drug events</a:t>
            </a:r>
          </a:p>
        </p:txBody>
      </p:sp>
    </p:spTree>
    <p:extLst>
      <p:ext uri="{BB962C8B-B14F-4D97-AF65-F5344CB8AC3E}">
        <p14:creationId xmlns:p14="http://schemas.microsoft.com/office/powerpoint/2010/main" val="2571513667"/>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r>
              <a:rPr lang="en-US" dirty="0" smtClean="0"/>
              <a:t>Thank you!</a:t>
            </a:r>
          </a:p>
          <a:p>
            <a:r>
              <a:rPr lang="en-US" dirty="0" smtClean="0"/>
              <a:t>Questions?</a:t>
            </a:r>
            <a:endParaRPr lang="en-US" dirty="0"/>
          </a:p>
        </p:txBody>
      </p:sp>
      <p:sp>
        <p:nvSpPr>
          <p:cNvPr id="5" name="Text Placeholder 4"/>
          <p:cNvSpPr>
            <a:spLocks noGrp="1"/>
          </p:cNvSpPr>
          <p:nvPr>
            <p:ph type="body" sz="quarter" idx="11"/>
          </p:nvPr>
        </p:nvSpPr>
        <p:spPr/>
        <p:txBody>
          <a:bodyPr/>
          <a:lstStyle/>
          <a:p>
            <a:r>
              <a:rPr lang="en-US" dirty="0" smtClean="0"/>
              <a:t>National Center for Emerging and </a:t>
            </a:r>
            <a:r>
              <a:rPr lang="en-US" dirty="0" err="1" smtClean="0"/>
              <a:t>Zoonotic</a:t>
            </a:r>
            <a:r>
              <a:rPr lang="en-US" dirty="0" smtClean="0"/>
              <a:t> Infectious Diseases</a:t>
            </a:r>
            <a:endParaRPr lang="en-US" dirty="0"/>
          </a:p>
        </p:txBody>
      </p:sp>
      <p:sp>
        <p:nvSpPr>
          <p:cNvPr id="6" name="Text Placeholder 5"/>
          <p:cNvSpPr>
            <a:spLocks noGrp="1"/>
          </p:cNvSpPr>
          <p:nvPr>
            <p:ph type="body" sz="quarter" idx="12"/>
          </p:nvPr>
        </p:nvSpPr>
        <p:spPr/>
        <p:txBody>
          <a:bodyPr/>
          <a:lstStyle/>
          <a:p>
            <a:r>
              <a:rPr lang="en-US" dirty="0" smtClean="0"/>
              <a:t>Place Descriptor Here</a:t>
            </a:r>
          </a:p>
        </p:txBody>
      </p:sp>
    </p:spTree>
  </p:cSld>
  <p:clrMapOvr>
    <a:masterClrMapping/>
  </p:clrMapOvr>
  <p:transition>
    <p:fade/>
  </p:transition>
</p:sld>
</file>

<file path=ppt/theme/theme1.xml><?xml version="1.0" encoding="utf-8"?>
<a:theme xmlns:a="http://schemas.openxmlformats.org/drawingml/2006/main" name="NCEZID_PPT_dark(">
  <a:themeElements>
    <a:clrScheme name="NCEZID Dark PPT Colors">
      <a:dk1>
        <a:srgbClr val="FFC000"/>
      </a:dk1>
      <a:lt1>
        <a:srgbClr val="0F56DC"/>
      </a:lt1>
      <a:dk2>
        <a:srgbClr val="FFFFFF"/>
      </a:dk2>
      <a:lt2>
        <a:srgbClr val="FFFFFF"/>
      </a:lt2>
      <a:accent1>
        <a:srgbClr val="BD3632"/>
      </a:accent1>
      <a:accent2>
        <a:srgbClr val="782327"/>
      </a:accent2>
      <a:accent3>
        <a:srgbClr val="7D7A00"/>
      </a:accent3>
      <a:accent4>
        <a:srgbClr val="156570"/>
      </a:accent4>
      <a:accent5>
        <a:srgbClr val="6E267B"/>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NCEZID_PPT_dark(</Template>
  <TotalTime>364</TotalTime>
  <Words>1674</Words>
  <Application>Microsoft Office PowerPoint</Application>
  <PresentationFormat>On-screen Show (4:3)</PresentationFormat>
  <Paragraphs>235</Paragraphs>
  <Slides>40</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vt:lpstr>
      <vt:lpstr>Wingdings</vt:lpstr>
      <vt:lpstr>Calibri</vt:lpstr>
      <vt:lpstr>ＭＳ Ｐゴシック</vt:lpstr>
      <vt:lpstr>Times New Roman</vt:lpstr>
      <vt:lpstr>Myriad Web Pro</vt:lpstr>
      <vt:lpstr>Courier New</vt:lpstr>
      <vt:lpstr>Myriad Pro</vt:lpstr>
      <vt:lpstr>Georgia</vt:lpstr>
      <vt:lpstr>NCEZID_PPT_dark(</vt:lpstr>
      <vt:lpstr>Improving Diagnosis and Appropriate Treatment of Urinary Tract Infection: The National Perspective</vt:lpstr>
      <vt:lpstr>Nothing to disclose</vt:lpstr>
      <vt:lpstr>Outline</vt:lpstr>
      <vt:lpstr>UTI in the Elderly: Diagnostic Dilemma</vt:lpstr>
      <vt:lpstr>Diagnosing UTI in long-term care facility residents</vt:lpstr>
      <vt:lpstr>Asymptomatic bacteriuria</vt:lpstr>
      <vt:lpstr>Asymptomatic Bacteriuria (ASB)</vt:lpstr>
      <vt:lpstr>Prevalence of Asymptomatic Bacteriuria</vt:lpstr>
      <vt:lpstr>PowerPoint Presentation</vt:lpstr>
      <vt:lpstr>PowerPoint Presentation</vt:lpstr>
      <vt:lpstr>Pyuria and asymptomatic bacteriuria</vt:lpstr>
      <vt:lpstr>Is pyuria diagnostic?</vt:lpstr>
      <vt:lpstr>Inappropriate treatment of catheter-associated ASB</vt:lpstr>
      <vt:lpstr>When is it recommended to screen for and treat ASB?</vt:lpstr>
      <vt:lpstr>No benefit of treating ASB in long-term catheterized patients</vt:lpstr>
      <vt:lpstr>Risks of antimicrobial use for ASB</vt:lpstr>
      <vt:lpstr>PowerPoint Presentation</vt:lpstr>
      <vt:lpstr>PowerPoint Presentation</vt:lpstr>
      <vt:lpstr>“UTIs” drive antibiotic use in nursing homes</vt:lpstr>
      <vt:lpstr>Antibiotics are misused in a variety of ways</vt:lpstr>
      <vt:lpstr>Antibiotic-Related Adverse Events</vt:lpstr>
      <vt:lpstr>Clostridium difficile Infection (CDI)</vt:lpstr>
      <vt:lpstr>Antibiotics in Patients with CDI</vt:lpstr>
      <vt:lpstr>Antibiotic resistance is among CDC's top concerns</vt:lpstr>
      <vt:lpstr>Correlation of antibiotic use and resistance</vt:lpstr>
      <vt:lpstr>Why Aren’t We Doing Better?</vt:lpstr>
      <vt:lpstr>Why Does This Matter to Patients?</vt:lpstr>
      <vt:lpstr>Declining : New Antimicrobials to the Market in US</vt:lpstr>
      <vt:lpstr>Strategies to reduce treatment of ASB</vt:lpstr>
      <vt:lpstr>Downstream effects of urinary catheters</vt:lpstr>
      <vt:lpstr>Improving the diagnosis of UTI in LTC residents</vt:lpstr>
      <vt:lpstr>Guidelines for infection diagnosis and management in LTCF</vt:lpstr>
      <vt:lpstr>Revised surveillance definitions for LTC</vt:lpstr>
      <vt:lpstr>How Can We Get There?</vt:lpstr>
      <vt:lpstr>CDC/IHI Antibiotic Driver Diagram</vt:lpstr>
      <vt:lpstr>Antibiotic Stewardship Driver Diagram</vt:lpstr>
      <vt:lpstr>Driver Diagram</vt:lpstr>
      <vt:lpstr>Driver Diagram</vt:lpstr>
      <vt:lpstr>Summary</vt:lpstr>
      <vt:lpstr>PowerPoint Presentation</vt:lpstr>
    </vt:vector>
  </TitlesOfParts>
  <Company>CDC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Myriad Pro, Bold, Shadow, 28pt</dc:title>
  <dc:creator>uzh7</dc:creator>
  <cp:lastModifiedBy>Administrator</cp:lastModifiedBy>
  <cp:revision>24</cp:revision>
  <dcterms:created xsi:type="dcterms:W3CDTF">2010-07-27T20:34:39Z</dcterms:created>
  <dcterms:modified xsi:type="dcterms:W3CDTF">2013-06-11T14:55:53Z</dcterms:modified>
</cp:coreProperties>
</file>